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8" r:id="rId1"/>
  </p:sldMasterIdLst>
  <p:notesMasterIdLst>
    <p:notesMasterId r:id="rId42"/>
  </p:notesMasterIdLst>
  <p:sldIdLst>
    <p:sldId id="256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3" r:id="rId16"/>
    <p:sldId id="274" r:id="rId17"/>
    <p:sldId id="275" r:id="rId18"/>
    <p:sldId id="290" r:id="rId19"/>
    <p:sldId id="281" r:id="rId20"/>
    <p:sldId id="279" r:id="rId21"/>
    <p:sldId id="283" r:id="rId22"/>
    <p:sldId id="284" r:id="rId23"/>
    <p:sldId id="285" r:id="rId24"/>
    <p:sldId id="286" r:id="rId25"/>
    <p:sldId id="299" r:id="rId26"/>
    <p:sldId id="295" r:id="rId27"/>
    <p:sldId id="296" r:id="rId28"/>
    <p:sldId id="298" r:id="rId29"/>
    <p:sldId id="291" r:id="rId30"/>
    <p:sldId id="292" r:id="rId31"/>
    <p:sldId id="293" r:id="rId32"/>
    <p:sldId id="287" r:id="rId33"/>
    <p:sldId id="289" r:id="rId34"/>
    <p:sldId id="276" r:id="rId35"/>
    <p:sldId id="297" r:id="rId36"/>
    <p:sldId id="300" r:id="rId37"/>
    <p:sldId id="262" r:id="rId38"/>
    <p:sldId id="272" r:id="rId39"/>
    <p:sldId id="288" r:id="rId40"/>
    <p:sldId id="29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EO RAFFAELE VACCA" initials="MRV" lastIdx="1" clrIdx="0">
    <p:extLst>
      <p:ext uri="{19B8F6BF-5375-455C-9EA6-DF929625EA0E}">
        <p15:presenceInfo xmlns:p15="http://schemas.microsoft.com/office/powerpoint/2012/main" userId="S::m.vacca54@studenti.unica.it::982fcc29-d407-4196-a89d-7ffee260366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291810616696168"/>
          <c:y val="0.13852474323062558"/>
          <c:w val="0.80434287574518304"/>
          <c:h val="0.689399119227743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Passeggeri privato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6000"/>
                    <a:lumMod val="100000"/>
                  </a:schemeClr>
                </a:gs>
                <a:gs pos="78000">
                  <a:schemeClr val="accent1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Foglio1!$A$2:$A$6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  <c:pt idx="3">
                  <c:v>2035</c:v>
                </c:pt>
                <c:pt idx="4">
                  <c:v>2040</c:v>
                </c:pt>
              </c:numCache>
            </c:numRef>
          </c:cat>
          <c:val>
            <c:numRef>
              <c:f>Foglio1!$B$2:$B$6</c:f>
              <c:numCache>
                <c:formatCode>General</c:formatCode>
                <c:ptCount val="5"/>
                <c:pt idx="0">
                  <c:v>20869</c:v>
                </c:pt>
                <c:pt idx="1">
                  <c:v>21272</c:v>
                </c:pt>
                <c:pt idx="2">
                  <c:v>21636</c:v>
                </c:pt>
                <c:pt idx="3">
                  <c:v>21920</c:v>
                </c:pt>
                <c:pt idx="4">
                  <c:v>22253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41-4999-B47D-0304D67426CE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Passeggeri pubblico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tint val="96000"/>
                    <a:lumMod val="100000"/>
                  </a:schemeClr>
                </a:gs>
                <a:gs pos="78000">
                  <a:schemeClr val="accent2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Foglio1!$A$2:$A$6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  <c:pt idx="3">
                  <c:v>2035</c:v>
                </c:pt>
                <c:pt idx="4">
                  <c:v>2040</c:v>
                </c:pt>
              </c:numCache>
            </c:numRef>
          </c:cat>
          <c:val>
            <c:numRef>
              <c:f>Foglio1!$C$2:$C$6</c:f>
              <c:numCache>
                <c:formatCode>General</c:formatCode>
                <c:ptCount val="5"/>
                <c:pt idx="0">
                  <c:v>1706</c:v>
                </c:pt>
                <c:pt idx="1">
                  <c:v>1735</c:v>
                </c:pt>
                <c:pt idx="2">
                  <c:v>1765</c:v>
                </c:pt>
                <c:pt idx="3">
                  <c:v>1795</c:v>
                </c:pt>
                <c:pt idx="4">
                  <c:v>1822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41-4999-B47D-0304D67426CE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Merci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tint val="96000"/>
                    <a:lumMod val="100000"/>
                  </a:schemeClr>
                </a:gs>
                <a:gs pos="78000">
                  <a:schemeClr val="accent3">
                    <a:shade val="94000"/>
                    <a:lumMod val="9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numRef>
              <c:f>Foglio1!$A$2:$A$6</c:f>
              <c:numCache>
                <c:formatCode>General</c:formatCode>
                <c:ptCount val="5"/>
                <c:pt idx="0">
                  <c:v>2020</c:v>
                </c:pt>
                <c:pt idx="1">
                  <c:v>2025</c:v>
                </c:pt>
                <c:pt idx="2">
                  <c:v>2030</c:v>
                </c:pt>
                <c:pt idx="3">
                  <c:v>2035</c:v>
                </c:pt>
                <c:pt idx="4">
                  <c:v>2040</c:v>
                </c:pt>
              </c:numCache>
            </c:numRef>
          </c:cat>
          <c:val>
            <c:numRef>
              <c:f>Foglio1!$D$2:$D$6</c:f>
              <c:numCache>
                <c:formatCode>General</c:formatCode>
                <c:ptCount val="5"/>
                <c:pt idx="0">
                  <c:v>3124</c:v>
                </c:pt>
                <c:pt idx="1">
                  <c:v>3203</c:v>
                </c:pt>
                <c:pt idx="2">
                  <c:v>3258</c:v>
                </c:pt>
                <c:pt idx="3">
                  <c:v>3296</c:v>
                </c:pt>
                <c:pt idx="4">
                  <c:v>3346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41-4999-B47D-0304D67426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801987832"/>
        <c:axId val="801988160"/>
      </c:barChart>
      <c:catAx>
        <c:axId val="8019878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01988160"/>
        <c:crosses val="autoZero"/>
        <c:auto val="1"/>
        <c:lblAlgn val="ctr"/>
        <c:lblOffset val="100"/>
        <c:noMultiLvlLbl val="0"/>
      </c:catAx>
      <c:valAx>
        <c:axId val="801988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it-IT"/>
                  <a:t>Fabbisogno di mobilità Mpass*km o Mt*km</a:t>
                </a:r>
              </a:p>
            </c:rich>
          </c:tx>
          <c:layout>
            <c:manualLayout>
              <c:xMode val="edge"/>
              <c:yMode val="edge"/>
              <c:x val="5.788113695090439E-2"/>
              <c:y val="0.112727096448036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it-I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  <c:crossAx val="8019878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lt1">
                <a:lumMod val="95000"/>
                <a:alpha val="54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it-IT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C0E5F-FDE9-4DE4-9F76-22F48C544317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799A80-118B-4A6E-A02B-BE6034508F2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4061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799A80-118B-4A6E-A02B-BE6034508F23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227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164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352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10096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5781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0190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872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3612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0147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210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329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677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8089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455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051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1262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558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14592-C345-4625-BFAD-90FABCF27B19}" type="datetimeFigureOut">
              <a:rPr lang="it-IT" smtClean="0"/>
              <a:t>01/07/2021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1E6722F-D419-416E-8BC5-A559C41B6E2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5295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onesarda.it/economia/centrali-elettriche-essenziali-in-sardegna-restano-quattro-f21p2hti" TargetMode="External"/><Relationship Id="rId7" Type="http://schemas.openxmlformats.org/officeDocument/2006/relationships/hyperlink" Target="https://www.rinnovabili.it/energia/termodinamico/solare-termodinamico-sardegna/" TargetMode="External"/><Relationship Id="rId2" Type="http://schemas.openxmlformats.org/officeDocument/2006/relationships/hyperlink" Target="https://www.arera.it/allegati/operatori/pds/200731_RSE_Studio_Infrastrutture_Sardegna_FINALE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isticheitalia.it/sardegna/nuoro/zone-altimetriche.html" TargetMode="External"/><Relationship Id="rId5" Type="http://schemas.openxmlformats.org/officeDocument/2006/relationships/hyperlink" Target="http://www.sardegnaagricoltura.it/index.php?xsl=443&amp;s=46641&amp;v=2&amp;c=3535" TargetMode="External"/><Relationship Id="rId4" Type="http://schemas.openxmlformats.org/officeDocument/2006/relationships/hyperlink" Target="https://www.cobascagliari.org/wp-content/uploads/2020/01/DocumentoEnergiaSardegna_phase-out2025.pd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sardegnasira.it/web/sardegnaambiente/dettaglio-progetti-via?idOst=38257" TargetMode="External"/><Relationship Id="rId7" Type="http://schemas.openxmlformats.org/officeDocument/2006/relationships/hyperlink" Target="https://www.autobusweb.com/wp-content/uploads/2020/06/Presentazione-rse_corretta-1.pdf" TargetMode="External"/><Relationship Id="rId2" Type="http://schemas.openxmlformats.org/officeDocument/2006/relationships/hyperlink" Target="https://delibere.regione.sardegna.it/protected/54141/0/def/ref/DBR54000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ise.gov.it/images/stories/documenti/PNIEC_finale_17012020.pdf" TargetMode="External"/><Relationship Id="rId5" Type="http://schemas.openxmlformats.org/officeDocument/2006/relationships/hyperlink" Target="https://www.gse.it/normativa_site/GSE%20Documenti%20normativa/SARDEGNA_DGR_n59-89__27_11_2020.pdf" TargetMode="External"/><Relationship Id="rId4" Type="http://schemas.openxmlformats.org/officeDocument/2006/relationships/hyperlink" Target="https://delibere.regione.sardegna.it/protected/51950/0/def/ref/DBR51922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tmcagliari.portaletrasparenza.net/media/files/Bilancio%20d'esercizio%202019.pdf" TargetMode="External"/><Relationship Id="rId2" Type="http://schemas.openxmlformats.org/officeDocument/2006/relationships/hyperlink" Target="https://www.ansa.it/canale_motori/notizie/eco_mobilita/2021/05/11/recovery-ctm-30-milioni-per-bus-elettrici-a-cagliari_948fed73-afd8-40ca-902d-5424448bed7a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lsole24ore.com/art/fs-investimenti-14-miliardi-l-elettrificazione-rete-AD4vWjn" TargetMode="External"/><Relationship Id="rId5" Type="http://schemas.openxmlformats.org/officeDocument/2006/relationships/hyperlink" Target="https://www.lamborghini.com/it-en/news/lamborghini-ibride-e-mit-brevetto-per-supercondensatori" TargetMode="External"/><Relationship Id="rId4" Type="http://schemas.openxmlformats.org/officeDocument/2006/relationships/hyperlink" Target="https://www.ansa.it/canale_scienza_tecnica/notizie/energia/2018/08/01/grande-piramide-i-fisici-scoprono-il-segreto-della-sua-energia-_172052f1-4547-47cf-8faf-78b79ec92c47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une.santantioco.ca.it/articolo/just-transition-fund-progetto-intermodalita-trasporto-urbano-carbonia-santantioco-calasetta" TargetMode="External"/><Relationship Id="rId2" Type="http://schemas.openxmlformats.org/officeDocument/2006/relationships/hyperlink" Target="http://www.stagniweb.it/costi_tr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egione.sardegna.it/index.php?xsl=2425&amp;s=383006&amp;v=2&amp;c=15035&amp;t=1&amp;tb=15028" TargetMode="External"/><Relationship Id="rId5" Type="http://schemas.openxmlformats.org/officeDocument/2006/relationships/hyperlink" Target="https://www.sardegnaimpresa.eu/it/agevolazioni/aiuti-alle-piccole-e-medie-imprese-lo-sviluppo-della-mobilita-elettrica-sardegna" TargetMode="External"/><Relationship Id="rId4" Type="http://schemas.openxmlformats.org/officeDocument/2006/relationships/hyperlink" Target="https://greenreport.it/news/economia-ecologica/approvato-il-just-transition-fund-ue-175-miliardi-di-euro-per-una-transizione-giusta-verso-uneconomia-verde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403D0421-047D-4C6C-9494-6404BD428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6863" b="381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CC4083E7-7DB9-4FC5-B464-F3D93B8D8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3A31F45F-754F-4DE9-BB47-376D852F1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2562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7EB943-755E-4000-849C-70B9070CB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8C0E865-DD2F-4731-8827-462D0810D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23">
            <a:extLst>
              <a:ext uri="{FF2B5EF4-FFF2-40B4-BE49-F238E27FC236}">
                <a16:creationId xmlns:a16="http://schemas.microsoft.com/office/drawing/2014/main" id="{926CA434-D0D7-4D87-925F-AADDDC580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321F9B9F-EF9D-471D-8682-32FC29FFD0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3E64CAB-A26E-41D9-BDF3-C2126B5E8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188573-74DE-457D-9DFC-8625A1AE3A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4200" y="1678665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5000" dirty="0">
                <a:latin typeface="Cambria" panose="02040503050406030204" pitchFamily="18" charset="0"/>
                <a:ea typeface="Cambria" panose="02040503050406030204" pitchFamily="18" charset="0"/>
              </a:rPr>
              <a:t>PROVA FINALE-SARDEGNA SOSTENIBILE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B75CA6-DE9D-4316-B8DE-F05DAAF2AF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CAU LORENZO – VACCA MATTEO R.</a:t>
            </a:r>
          </a:p>
        </p:txBody>
      </p:sp>
      <p:sp>
        <p:nvSpPr>
          <p:cNvPr id="26" name="Rectangle 27">
            <a:extLst>
              <a:ext uri="{FF2B5EF4-FFF2-40B4-BE49-F238E27FC236}">
                <a16:creationId xmlns:a16="http://schemas.microsoft.com/office/drawing/2014/main" id="{B514DF98-6EAD-4CC5-A489-A860CF56A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8">
            <a:extLst>
              <a:ext uri="{FF2B5EF4-FFF2-40B4-BE49-F238E27FC236}">
                <a16:creationId xmlns:a16="http://schemas.microsoft.com/office/drawing/2014/main" id="{B4D87FD0-176F-488F-BAD6-5CB75827CE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2534681-4F90-4D14-B32A-6C2FB37C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7F846794-611C-4DF8-A443-7C27A11C29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20033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2552239-DD41-4D39-858D-5860E785BB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633047"/>
                <a:ext cx="8596668" cy="54083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Giba: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1,5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=23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Siliqua: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9,5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=142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Carbonia: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7,27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=109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Lanusei: 19,3% dell’area presenta rischio elevato, criticità C3</a:t>
                </a: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Girasole: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0,6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=8,5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Loceri: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0,96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=14,47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Bari Sardo: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87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=28,12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Cardedu: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=24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Mandas: 19% dell’area presenta rischio elevato, criticità C3</a:t>
                </a: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Senorbì: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=1,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=25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Serrenti: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2,14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=31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Serdiana: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2,78 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=41,7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Segariu: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0,83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=12,5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2552239-DD41-4D39-858D-5860E785B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633047"/>
                <a:ext cx="8596668" cy="5408316"/>
              </a:xfrm>
              <a:blipFill>
                <a:blip r:embed="rId2"/>
                <a:stretch>
                  <a:fillRect l="-567" t="-7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440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egnaposto contenuto 2">
                <a:extLst>
                  <a:ext uri="{FF2B5EF4-FFF2-40B4-BE49-F238E27FC236}">
                    <a16:creationId xmlns:a16="http://schemas.microsoft.com/office/drawing/2014/main" id="{DFCEEC7B-4C7C-435B-81CB-9D43A559B3D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633047"/>
                <a:ext cx="8596668" cy="54083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Selegas: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=16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Suelli: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0,9 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=14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Nuraminis: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2,3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=33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Monastir: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,6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=24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Ortacesus: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1,1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=16,5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Porto Torres: 37,7% dell’area presenta rischio elevato, criticità C3</a:t>
                </a: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Porto Torres: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5,2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=78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Stintino: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2,9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=78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Sassari: 13,6% dell’area presenta rischio elevato, criticità C3</a:t>
                </a: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Sassari: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27,35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=410,2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Sorso: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3,35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=50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Santa Maria </a:t>
                </a:r>
                <a:r>
                  <a:rPr lang="it-IT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Coghinas</a:t>
                </a: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1,1 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=16,5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Sennori: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1,55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=23,2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21" name="Segnaposto contenuto 2">
                <a:extLst>
                  <a:ext uri="{FF2B5EF4-FFF2-40B4-BE49-F238E27FC236}">
                    <a16:creationId xmlns:a16="http://schemas.microsoft.com/office/drawing/2014/main" id="{DFCEEC7B-4C7C-435B-81CB-9D43A559B3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633047"/>
                <a:ext cx="8596668" cy="5408316"/>
              </a:xfrm>
              <a:blipFill>
                <a:blip r:embed="rId2"/>
                <a:stretch>
                  <a:fillRect l="-567" t="-7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855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egnaposto contenuto 2">
                <a:extLst>
                  <a:ext uri="{FF2B5EF4-FFF2-40B4-BE49-F238E27FC236}">
                    <a16:creationId xmlns:a16="http://schemas.microsoft.com/office/drawing/2014/main" id="{FF105BC2-80DE-4228-A628-A4D46EFD7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633047"/>
                <a:ext cx="8596668" cy="54083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Laerru: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=16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San Pietro: 26,6% dell’area presenta rischio elevato, criticità C3</a:t>
                </a:r>
              </a:p>
              <a:p>
                <a:pPr marL="0" indent="0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Calasetta: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1,5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=23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it-IT" b="0" i="1" smtClea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𝑇𝑜𝑡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26,6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1,897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𝐺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𝑊</m:t>
                    </m:r>
                  </m:oMath>
                </a14:m>
                <a:endParaRPr lang="it-IT" i="1" dirty="0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it-IT" i="1" dirty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 dirty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 dirty="0"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  <m:r>
                            <a:rPr lang="it-IT" i="1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=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0,87 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𝑚𝑎𝑛𝑐𝑎𝑛𝑡𝑒</m:t>
                          </m:r>
                        </m:sub>
                      </m:sSub>
                    </m:oMath>
                  </m:oMathPara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21" name="Segnaposto contenuto 2">
                <a:extLst>
                  <a:ext uri="{FF2B5EF4-FFF2-40B4-BE49-F238E27FC236}">
                    <a16:creationId xmlns:a16="http://schemas.microsoft.com/office/drawing/2014/main" id="{FF105BC2-80DE-4228-A628-A4D46EFD7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633047"/>
                <a:ext cx="8596668" cy="5408316"/>
              </a:xfrm>
              <a:blipFill>
                <a:blip r:embed="rId2"/>
                <a:stretch>
                  <a:fillRect l="-567" t="-7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3229704F-9C0E-4AFF-9BEF-719BF5B44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974" y="514386"/>
            <a:ext cx="3614341" cy="582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69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86FC15-32D8-4535-A234-1F7F7589C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599" y="419894"/>
            <a:ext cx="4155906" cy="1320800"/>
          </a:xfrm>
        </p:spPr>
        <p:txBody>
          <a:bodyPr>
            <a:normAutofit/>
          </a:bodyPr>
          <a:lstStyle/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PROGETTI ABORTITI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D1384109-EF9A-4069-8CBC-1A28F852609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4606459" y="2033980"/>
                <a:ext cx="5960185" cy="4087811"/>
              </a:xfrm>
              <a:prstGeom prst="rect">
                <a:avLst/>
              </a:prstGeom>
            </p:spPr>
            <p:txBody>
              <a:bodyPr rtlCol="0">
                <a:noAutofit/>
              </a:bodyPr>
              <a:lstStyle/>
              <a:p>
                <a:pPr marL="285750" indent="-285750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Impianto solare termodinamico Gonnosfanadiga</a:t>
                </a:r>
                <a:r>
                  <a:rPr lang="it-IT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6</a:t>
                </a: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68000" indent="-285750"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=55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𝑀𝑊𝑝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</a:p>
              <a:p>
                <a:pPr marL="468000" indent="-285750"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Motivi della cancellazione/stand-by dichiarati: consumo di suolo adibito ad uso agricolo e al pascolo di bestiame, mortificazione delle aziende agricole.</a:t>
                </a:r>
              </a:p>
              <a:p>
                <a:pPr marL="285750" indent="-285750">
                  <a:lnSpc>
                    <a:spcPct val="90000"/>
                  </a:lnSpc>
                  <a:buFont typeface="Wingdings" panose="05000000000000000000" pitchFamily="2" charset="2"/>
                  <a:buChar char="Ø"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Impianto fotovoltaico in Z. I. San Marco</a:t>
                </a:r>
                <a:r>
                  <a:rPr lang="it-IT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7</a:t>
                </a: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68000" indent="-285750"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=40,804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𝑀𝑊𝑝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</a:p>
              <a:p>
                <a:pPr marL="468000" indent="-285750"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=0,5034</m:t>
                    </m:r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𝑘𝑚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</a:p>
              <a:p>
                <a:pPr marL="468000" indent="-285750"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Costo stimato:27,2𝑀€;</a:t>
                </a:r>
              </a:p>
              <a:p>
                <a:pPr marL="468000" indent="-285750"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Motivi della cancellazione/stand-by dichiarati: l'impianto proposto eccede il limite di superfice stabilito con le citate delibere consortili, sottoposto a procedura di "VIA".</a:t>
                </a:r>
              </a:p>
            </p:txBody>
          </p:sp>
        </mc:Choice>
        <mc:Fallback xmlns="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D1384109-EF9A-4069-8CBC-1A28F85260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6459" y="2033980"/>
                <a:ext cx="5960185" cy="4087811"/>
              </a:xfrm>
              <a:prstGeom prst="rect">
                <a:avLst/>
              </a:prstGeom>
              <a:blipFill>
                <a:blip r:embed="rId2"/>
                <a:stretch>
                  <a:fillRect l="-205" t="-1642" b="-49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2" descr="Rotoli di progetti">
            <a:extLst>
              <a:ext uri="{FF2B5EF4-FFF2-40B4-BE49-F238E27FC236}">
                <a16:creationId xmlns:a16="http://schemas.microsoft.com/office/drawing/2014/main" id="{C5462773-D24E-4988-9665-1834117486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491" r="-2" b="-2"/>
          <a:stretch/>
        </p:blipFill>
        <p:spPr>
          <a:xfrm>
            <a:off x="20" y="-1"/>
            <a:ext cx="457198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0860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686A2572-C62C-441F-9125-B7A1D536B59D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90915" y="581351"/>
                <a:ext cx="8596312" cy="6488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Impianto fotovoltaico in Z.I. Isili</a:t>
                </a:r>
                <a:r>
                  <a:rPr lang="it-IT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8</a:t>
                </a: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68000" indent="-285750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=14,904</m:t>
                    </m:r>
                    <m:r>
                      <a:rPr lang="it-IT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𝑀𝑊𝑝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</a:p>
              <a:p>
                <a:pPr marL="468000" indent="-285750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𝐴</m:t>
                    </m:r>
                    <m:r>
                      <a:rPr lang="it-IT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=0,3826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𝑘𝑚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</a:p>
              <a:p>
                <a:pPr marL="468000" indent="-285750" algn="just"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Costo stimato: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8,7</m:t>
                    </m:r>
                    <m:r>
                      <a:rPr lang="it-IT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</m:t>
                    </m:r>
                    <m:r>
                      <a:rPr lang="it-IT" i="1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€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</a:p>
              <a:p>
                <a:pPr marL="468000" indent="-285750" algn="just"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Motivi della cancellazione/stand-by dichiarati: contrasto della proposta progettuale rispetto allo strumento urbanistico vigente, sottoposto a procedura di "VIA".</a:t>
                </a:r>
              </a:p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Impianto fotovoltaico Sestu (in zona destinata a servizi dalla pianificazione comunale)</a:t>
                </a:r>
                <a:r>
                  <a:rPr lang="it-IT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9</a:t>
                </a: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68000" indent="-285750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=25,75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𝑀𝑊𝑝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</a:p>
              <a:p>
                <a:pPr marL="468000" indent="-285750" algn="just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𝐴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=0,28</m:t>
                    </m:r>
                    <m:sSup>
                      <m:sSupPr>
                        <m:ctrlPr>
                          <a:rPr lang="it-IT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𝑘𝑚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;</a:t>
                </a:r>
              </a:p>
              <a:p>
                <a:pPr marL="468000" indent="-285750" algn="just">
                  <a:buFont typeface="Courier New" panose="02070309020205020404" pitchFamily="49" charset="0"/>
                  <a:buChar char="o"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Motivi della cancellazione/stand-by dichiarati: sottrazione dei terrenti all'agricoltura alterazione e compromissione della percezione del paesaggio, sottoposto a procedura di "VIA".</a:t>
                </a:r>
              </a:p>
              <a:p>
                <a:pPr marL="182250" algn="just"/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182250" marR="0" lvl="0" indent="0" algn="just" defTabSz="457200" rtl="0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+mn-cs"/>
                  </a:rPr>
                  <a:t>Si segnala, per i procedimenti visionati, la presenza di un iter burocratico lento e poco efficiente.</a:t>
                </a:r>
              </a:p>
              <a:p>
                <a:pPr marL="182250" algn="just"/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Segnaposto contenuto 20">
                <a:extLst>
                  <a:ext uri="{FF2B5EF4-FFF2-40B4-BE49-F238E27FC236}">
                    <a16:creationId xmlns:a16="http://schemas.microsoft.com/office/drawing/2014/main" id="{686A2572-C62C-441F-9125-B7A1D536B59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0915" y="581351"/>
                <a:ext cx="8596312" cy="6488956"/>
              </a:xfrm>
              <a:prstGeom prst="rect">
                <a:avLst/>
              </a:prstGeom>
              <a:blipFill>
                <a:blip r:embed="rId2"/>
                <a:stretch>
                  <a:fillRect l="-142" t="-563" r="-6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2785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B3B308-AE01-4CF0-9EC9-F4D657AA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351666"/>
            <a:ext cx="8596668" cy="698695"/>
          </a:xfrm>
        </p:spPr>
        <p:txBody>
          <a:bodyPr>
            <a:normAutofit/>
          </a:bodyPr>
          <a:lstStyle/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COSTI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E64091B-A786-4877-B7D6-1885143568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8129" y="1307395"/>
                <a:ext cx="8596668" cy="409965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solidFill>
                      <a:srgbClr val="92D05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FOTOVOLTAICO</a:t>
                </a:r>
              </a:p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L’area calcolata per le centrali fotovoltaiche e la potenza totale sono: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𝑇𝑜𝑡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=126,6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=1,897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𝐺𝑊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Volendo conoscere la potenza di picco per confrontare i dati con i progetti reali, supponendo una efficienza dei pannelli del 15%: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𝑐𝑒𝑙𝑙𝑎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𝑠𝑢𝑝</m:t>
                              </m:r>
                            </m:sub>
                          </m:sSub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=1000</m:t>
                      </m:r>
                      <m:f>
                        <m:fPr>
                          <m:type m:val="skw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𝑡𝑜𝑡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𝑃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1,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897 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𝐺𝑊</m:t>
                          </m:r>
                        </m:num>
                        <m:den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</a:rPr>
                            <m:t>3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0</m:t>
                          </m:r>
                          <m:f>
                            <m:fPr>
                              <m:type m:val="skw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it-IT" b="0" i="0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∗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1000</m:t>
                      </m:r>
                      <m:f>
                        <m:fPr>
                          <m:type m:val="skw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∗0,15=9485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𝑀𝑊𝑝</m:t>
                      </m:r>
                    </m:oMath>
                  </m:oMathPara>
                </a14:m>
                <a:endParaRPr lang="it-IT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E64091B-A786-4877-B7D6-188514356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8129" y="1307395"/>
                <a:ext cx="8596668" cy="4099655"/>
              </a:xfrm>
              <a:blipFill>
                <a:blip r:embed="rId2"/>
                <a:stretch>
                  <a:fillRect l="-780" t="-7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ella 25">
            <a:extLst>
              <a:ext uri="{FF2B5EF4-FFF2-40B4-BE49-F238E27FC236}">
                <a16:creationId xmlns:a16="http://schemas.microsoft.com/office/drawing/2014/main" id="{42844FAF-8C4A-4D55-A7DF-2FE6A158F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582482"/>
              </p:ext>
            </p:extLst>
          </p:nvPr>
        </p:nvGraphicFramePr>
        <p:xfrm>
          <a:off x="876910" y="4013200"/>
          <a:ext cx="8052953" cy="2327729"/>
        </p:xfrm>
        <a:graphic>
          <a:graphicData uri="http://schemas.openxmlformats.org/drawingml/2006/table">
            <a:tbl>
              <a:tblPr/>
              <a:tblGrid>
                <a:gridCol w="1501397">
                  <a:extLst>
                    <a:ext uri="{9D8B030D-6E8A-4147-A177-3AD203B41FA5}">
                      <a16:colId xmlns:a16="http://schemas.microsoft.com/office/drawing/2014/main" val="4267205801"/>
                    </a:ext>
                  </a:extLst>
                </a:gridCol>
                <a:gridCol w="1091926">
                  <a:extLst>
                    <a:ext uri="{9D8B030D-6E8A-4147-A177-3AD203B41FA5}">
                      <a16:colId xmlns:a16="http://schemas.microsoft.com/office/drawing/2014/main" val="2072350080"/>
                    </a:ext>
                  </a:extLst>
                </a:gridCol>
                <a:gridCol w="1091926">
                  <a:extLst>
                    <a:ext uri="{9D8B030D-6E8A-4147-A177-3AD203B41FA5}">
                      <a16:colId xmlns:a16="http://schemas.microsoft.com/office/drawing/2014/main" val="1869479005"/>
                    </a:ext>
                  </a:extLst>
                </a:gridCol>
                <a:gridCol w="1091926">
                  <a:extLst>
                    <a:ext uri="{9D8B030D-6E8A-4147-A177-3AD203B41FA5}">
                      <a16:colId xmlns:a16="http://schemas.microsoft.com/office/drawing/2014/main" val="680036246"/>
                    </a:ext>
                  </a:extLst>
                </a:gridCol>
                <a:gridCol w="1091926">
                  <a:extLst>
                    <a:ext uri="{9D8B030D-6E8A-4147-A177-3AD203B41FA5}">
                      <a16:colId xmlns:a16="http://schemas.microsoft.com/office/drawing/2014/main" val="4083027050"/>
                    </a:ext>
                  </a:extLst>
                </a:gridCol>
                <a:gridCol w="1091926">
                  <a:extLst>
                    <a:ext uri="{9D8B030D-6E8A-4147-A177-3AD203B41FA5}">
                      <a16:colId xmlns:a16="http://schemas.microsoft.com/office/drawing/2014/main" val="2372835628"/>
                    </a:ext>
                  </a:extLst>
                </a:gridCol>
                <a:gridCol w="1091926">
                  <a:extLst>
                    <a:ext uri="{9D8B030D-6E8A-4147-A177-3AD203B41FA5}">
                      <a16:colId xmlns:a16="http://schemas.microsoft.com/office/drawing/2014/main" val="2542777258"/>
                    </a:ext>
                  </a:extLst>
                </a:gridCol>
              </a:tblGrid>
              <a:tr h="270212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Tabella1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4582508"/>
                  </a:ext>
                </a:extLst>
              </a:tr>
              <a:tr h="415121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Centrali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P (MWp)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33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A (km²)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591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costo (MLN )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8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MLN/km²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MLN/MWp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P/A  (MWp/km²)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1131646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San Marco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40,8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0,503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27,2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54,08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0,67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81,11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626419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Isili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14,9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8,7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22,89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0,58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39,21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878289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Sestu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25,75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0,28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0,00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91,96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1679187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Is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 </a:t>
                      </a:r>
                      <a:r>
                        <a:rPr lang="it-IT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Coccus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0,92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35,4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38,48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0,74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52,17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973757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Sa </a:t>
                      </a:r>
                      <a:r>
                        <a:rPr lang="it-IT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xia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 manna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120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1,3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84,2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64,77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92,3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5445891"/>
                  </a:ext>
                </a:extLst>
              </a:tr>
              <a:tr h="270212">
                <a:tc>
                  <a:txBody>
                    <a:bodyPr/>
                    <a:lstStyle/>
                    <a:p>
                      <a:pPr algn="l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Villacidro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BC2E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12,6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0,25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10,8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43,20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0,86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Cambria" panose="02040503050406030204" pitchFamily="18" charset="0"/>
                        </a:rPr>
                        <a:t>50,4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75746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822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14F9987-EA96-465F-A428-D0DF83A461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787791"/>
                <a:ext cx="8596668" cy="5253571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Dall’analisi dati calcoliamo la media dei valori di interesse, lo scarto e l’accuratezza percentuale:</a:t>
                </a: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Dal costo al km² e dal costo al MWp possiamo ricavare l’ipotetico costo delle centrali: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𝐶𝑜𝑠𝑡𝑜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1=</m:t>
                    </m:r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𝑡𝑜𝑡𝑃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it-IT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𝑀𝐿𝑁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𝑀𝑊𝑝</m:t>
                        </m:r>
                      </m:den>
                    </m:f>
                    <m:r>
                      <a:rPr lang="it-IT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6728 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𝑀𝐿𝑁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=6,7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𝑀𝐿𝑅𝐷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𝐶𝑜𝑠𝑡𝑜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2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it-IT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𝑀𝐿𝑁</m:t>
                        </m:r>
                      </m:num>
                      <m:den>
                        <m:sSup>
                          <m:sSupPr>
                            <m:ctrlPr>
                              <a:rPr lang="it-IT" i="1" dirty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𝑘𝑚</m:t>
                            </m:r>
                          </m:e>
                          <m:sup>
                            <m:r>
                              <a:rPr lang="it-IT" b="0" i="1" dirty="0" smtClean="0">
                                <a:latin typeface="Cambria Math" panose="02040503050406030204" pitchFamily="18" charset="0"/>
                                <a:ea typeface="Cambria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5656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𝑀𝐿𝑁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=5,7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𝑀𝐿𝑅𝐷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14F9987-EA96-465F-A428-D0DF83A461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787791"/>
                <a:ext cx="8596668" cy="5253571"/>
              </a:xfrm>
              <a:blipFill>
                <a:blip r:embed="rId2"/>
                <a:stretch>
                  <a:fillRect l="-142" t="-696" r="-8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D6D95F69-9B29-4477-98BA-DEA97C462C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927904"/>
              </p:ext>
            </p:extLst>
          </p:nvPr>
        </p:nvGraphicFramePr>
        <p:xfrm>
          <a:off x="674160" y="1677100"/>
          <a:ext cx="3797532" cy="939324"/>
        </p:xfrm>
        <a:graphic>
          <a:graphicData uri="http://schemas.openxmlformats.org/drawingml/2006/table">
            <a:tbl>
              <a:tblPr/>
              <a:tblGrid>
                <a:gridCol w="949383">
                  <a:extLst>
                    <a:ext uri="{9D8B030D-6E8A-4147-A177-3AD203B41FA5}">
                      <a16:colId xmlns:a16="http://schemas.microsoft.com/office/drawing/2014/main" val="2183414135"/>
                    </a:ext>
                  </a:extLst>
                </a:gridCol>
                <a:gridCol w="949383">
                  <a:extLst>
                    <a:ext uri="{9D8B030D-6E8A-4147-A177-3AD203B41FA5}">
                      <a16:colId xmlns:a16="http://schemas.microsoft.com/office/drawing/2014/main" val="4116002987"/>
                    </a:ext>
                  </a:extLst>
                </a:gridCol>
                <a:gridCol w="949383">
                  <a:extLst>
                    <a:ext uri="{9D8B030D-6E8A-4147-A177-3AD203B41FA5}">
                      <a16:colId xmlns:a16="http://schemas.microsoft.com/office/drawing/2014/main" val="4147859229"/>
                    </a:ext>
                  </a:extLst>
                </a:gridCol>
                <a:gridCol w="949383">
                  <a:extLst>
                    <a:ext uri="{9D8B030D-6E8A-4147-A177-3AD203B41FA5}">
                      <a16:colId xmlns:a16="http://schemas.microsoft.com/office/drawing/2014/main" val="3452484533"/>
                    </a:ext>
                  </a:extLst>
                </a:gridCol>
              </a:tblGrid>
              <a:tr h="313108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Tabella2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490572"/>
                  </a:ext>
                </a:extLst>
              </a:tr>
              <a:tr h="31310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P/A med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Scarto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acc</a:t>
                      </a:r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. Rel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Ptotp./A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153428"/>
                  </a:ext>
                </a:extLst>
              </a:tr>
              <a:tr h="31310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68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0,4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74,9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022426"/>
                  </a:ext>
                </a:extLst>
              </a:tr>
            </a:tbl>
          </a:graphicData>
        </a:graphic>
      </p:graphicFrame>
      <p:graphicFrame>
        <p:nvGraphicFramePr>
          <p:cNvPr id="21" name="Tabella 20">
            <a:extLst>
              <a:ext uri="{FF2B5EF4-FFF2-40B4-BE49-F238E27FC236}">
                <a16:creationId xmlns:a16="http://schemas.microsoft.com/office/drawing/2014/main" id="{0BDA0585-994C-48B2-B3E0-1EA5C8BFC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778101"/>
              </p:ext>
            </p:extLst>
          </p:nvPr>
        </p:nvGraphicFramePr>
        <p:xfrm>
          <a:off x="4767999" y="1677234"/>
          <a:ext cx="6006160" cy="911022"/>
        </p:xfrm>
        <a:graphic>
          <a:graphicData uri="http://schemas.openxmlformats.org/drawingml/2006/table">
            <a:tbl>
              <a:tblPr/>
              <a:tblGrid>
                <a:gridCol w="1501540">
                  <a:extLst>
                    <a:ext uri="{9D8B030D-6E8A-4147-A177-3AD203B41FA5}">
                      <a16:colId xmlns:a16="http://schemas.microsoft.com/office/drawing/2014/main" val="2535573125"/>
                    </a:ext>
                  </a:extLst>
                </a:gridCol>
                <a:gridCol w="1501540">
                  <a:extLst>
                    <a:ext uri="{9D8B030D-6E8A-4147-A177-3AD203B41FA5}">
                      <a16:colId xmlns:a16="http://schemas.microsoft.com/office/drawing/2014/main" val="3762883486"/>
                    </a:ext>
                  </a:extLst>
                </a:gridCol>
                <a:gridCol w="1501540">
                  <a:extLst>
                    <a:ext uri="{9D8B030D-6E8A-4147-A177-3AD203B41FA5}">
                      <a16:colId xmlns:a16="http://schemas.microsoft.com/office/drawing/2014/main" val="2751078328"/>
                    </a:ext>
                  </a:extLst>
                </a:gridCol>
                <a:gridCol w="1501540">
                  <a:extLst>
                    <a:ext uri="{9D8B030D-6E8A-4147-A177-3AD203B41FA5}">
                      <a16:colId xmlns:a16="http://schemas.microsoft.com/office/drawing/2014/main" val="2941053470"/>
                    </a:ext>
                  </a:extLst>
                </a:gridCol>
              </a:tblGrid>
              <a:tr h="303674">
                <a:tc gridSpan="4"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Tabella3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023866"/>
                  </a:ext>
                </a:extLst>
              </a:tr>
              <a:tr h="30367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(MLN/km²)</a:t>
                      </a:r>
                      <a:r>
                        <a:rPr lang="it-IT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med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Scarto M/k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(MLN/MWp)</a:t>
                      </a:r>
                      <a:r>
                        <a:rPr lang="it-IT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med</a:t>
                      </a:r>
                      <a:endParaRPr lang="it-IT" sz="1400" b="1" i="0" u="none" strike="noStrike" dirty="0">
                        <a:solidFill>
                          <a:srgbClr val="000000"/>
                        </a:solidFill>
                        <a:effectLst/>
                        <a:latin typeface="Cambria" panose="02040503050406030204" pitchFamily="18" charset="0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1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Scarto M/M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1646562"/>
                  </a:ext>
                </a:extLst>
              </a:tr>
              <a:tr h="30367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44,6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20,9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0,71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 panose="02040503050406030204" pitchFamily="18" charset="0"/>
                        </a:rPr>
                        <a:t>0,13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58484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541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1AF302-231E-402A-B1C1-DF4900B28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769" y="342454"/>
            <a:ext cx="3737268" cy="1320800"/>
          </a:xfrm>
        </p:spPr>
        <p:txBody>
          <a:bodyPr>
            <a:normAutofit/>
          </a:bodyPr>
          <a:lstStyle/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8DE0CB-2F9A-4286-A7E7-C6B539FC8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769" y="1488612"/>
            <a:ext cx="5833575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FOTOVOLTAICO</a:t>
            </a:r>
          </a:p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Metamateriali, nanomateriali, strutture cristalline</a:t>
            </a:r>
          </a:p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Es: usare nano strutture piramidali basate sulle piramidi di Giza presentanti scanalature la cui lunghezza sia un multiplo della lunghezza della radiazione luminosa in modo da usarla come un ripetitore¹²⁾</a:t>
            </a:r>
          </a:p>
        </p:txBody>
      </p:sp>
      <p:pic>
        <p:nvPicPr>
          <p:cNvPr id="22" name="Picture 21" descr="Un reticolo cristallino">
            <a:extLst>
              <a:ext uri="{FF2B5EF4-FFF2-40B4-BE49-F238E27FC236}">
                <a16:creationId xmlns:a16="http://schemas.microsoft.com/office/drawing/2014/main" id="{0846310A-9800-4FDA-9693-FD322FE44D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89" r="27261"/>
          <a:stretch/>
        </p:blipFill>
        <p:spPr>
          <a:xfrm>
            <a:off x="20" y="-1"/>
            <a:ext cx="4923672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pic>
        <p:nvPicPr>
          <p:cNvPr id="5" name="Immagine 4" descr="Immagine che contiene testo, cielo, mappa&#10;&#10;Descrizione generata automaticamente">
            <a:extLst>
              <a:ext uri="{FF2B5EF4-FFF2-40B4-BE49-F238E27FC236}">
                <a16:creationId xmlns:a16="http://schemas.microsoft.com/office/drawing/2014/main" id="{741FED7C-A55B-43EA-B166-9C2E44A45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10" y="3642963"/>
            <a:ext cx="3538685" cy="287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43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4DEBEF-76A6-48D2-BBF3-B3A5F0F23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F70BBD-7EDD-4ED7-878D-30945323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8462"/>
            <a:ext cx="8596668" cy="4282901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FOTOVOLTAICO</a:t>
            </a:r>
          </a:p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Ulteriori analisi che si dovrebbero fare: rischio idrogeologico nelle aree selezionate, controllo attivo sul territorio delle aree selezionate, presenza di impianti FER nelle aree, incentivi europei ed investimenti statali per la conversione al sostenibile</a:t>
            </a:r>
          </a:p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È possibile sostituire la produzione elettrica in Sardegna da CF a FER con un investimento dai 5,7 ai 6,7 miliardi di euro a patto che le politiche conservatrici vengano lasciate da parte, che le aziende incaricate non facciano speculazioni, che l’iter burocratico sia accelerato o migliorato</a:t>
            </a:r>
          </a:p>
        </p:txBody>
      </p:sp>
    </p:spTree>
    <p:extLst>
      <p:ext uri="{BB962C8B-B14F-4D97-AF65-F5344CB8AC3E}">
        <p14:creationId xmlns:p14="http://schemas.microsoft.com/office/powerpoint/2010/main" val="1248998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846310A-9800-4FDA-9693-FD322FE44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51" r="18900"/>
          <a:stretch/>
        </p:blipFill>
        <p:spPr>
          <a:xfrm>
            <a:off x="21" y="-1"/>
            <a:ext cx="4107745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86D44ED7-3E53-45B9-BD4E-A6593EB6FF96}"/>
              </a:ext>
            </a:extLst>
          </p:cNvPr>
          <p:cNvSpPr txBox="1">
            <a:spLocks/>
          </p:cNvSpPr>
          <p:nvPr/>
        </p:nvSpPr>
        <p:spPr>
          <a:xfrm>
            <a:off x="3080824" y="265150"/>
            <a:ext cx="7791226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TRASPORTI </a:t>
            </a:r>
            <a:b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C</a:t>
            </a:r>
            <a:r>
              <a:rPr lang="it-IT" sz="2200" dirty="0">
                <a:latin typeface="Cambria" panose="02040503050406030204" pitchFamily="18" charset="0"/>
                <a:ea typeface="Cambria" panose="02040503050406030204" pitchFamily="18" charset="0"/>
              </a:rPr>
              <a:t>onsumo</a:t>
            </a:r>
            <a:r>
              <a:rPr lang="it-IT" sz="2000" dirty="0">
                <a:latin typeface="Cambria" panose="02040503050406030204" pitchFamily="18" charset="0"/>
                <a:ea typeface="Cambria" panose="02040503050406030204" pitchFamily="18" charset="0"/>
              </a:rPr>
              <a:t> stimato per il 2020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Segnaposto contenuto 2">
                <a:extLst>
                  <a:ext uri="{FF2B5EF4-FFF2-40B4-BE49-F238E27FC236}">
                    <a16:creationId xmlns:a16="http://schemas.microsoft.com/office/drawing/2014/main" id="{4DD808B4-888F-4C41-A182-5A83AEB08F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89508" y="1347086"/>
                <a:ext cx="6426659" cy="2971982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Il settore trasporti è responsabile del 40% del consumo energetico della regione (PEARS</a:t>
                </a:r>
                <a:r>
                  <a:rPr lang="it-IT" baseline="30000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10</a:t>
                </a:r>
                <a:r>
                  <a:rPr lang="it-IT" dirty="0">
                    <a:solidFill>
                      <a:srgbClr val="FFFFFF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  <a:p>
                <a:r>
                  <a:rPr kumimoji="0" lang="it-IT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Il 6,64% dei consumi,</a:t>
                </a:r>
                <a:r>
                  <a:rPr kumimoji="0" lang="it-IT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it-IT" b="1" i="1" u="none" strike="noStrike" kern="1200" cap="none" spc="0" normalizeH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𝟓𝟑</m:t>
                    </m:r>
                    <m:r>
                      <a:rPr kumimoji="0" lang="it-IT" b="1" i="1" u="none" strike="noStrike" kern="1200" cap="none" spc="0" normalizeH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𝒌𝒕𝒆𝒑</m:t>
                    </m:r>
                  </m:oMath>
                </a14:m>
                <a:r>
                  <a:rPr kumimoji="0" lang="it-IT" b="0" i="0" u="none" strike="noStrike" kern="120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, è imputabile al TPL</a:t>
                </a:r>
              </a:p>
              <a:p>
                <a:pPr lvl="0" algn="just" defTabSz="914400">
                  <a:buClr>
                    <a:srgbClr val="90C226"/>
                  </a:buClr>
                  <a:defRPr/>
                </a:pPr>
                <a:r>
                  <a:rPr lang="it-IT" kern="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Il 97% del consumo energetico su gomma, avviene per combustione di derivati del  petrolio</a:t>
                </a:r>
              </a:p>
              <a:p>
                <a:pPr lvl="0" algn="just" defTabSz="914400">
                  <a:spcBef>
                    <a:spcPts val="600"/>
                  </a:spcBef>
                  <a:buClr>
                    <a:srgbClr val="90C226"/>
                  </a:buClr>
                  <a:defRPr/>
                </a:pPr>
                <a:r>
                  <a:rPr lang="it-IT" kern="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Il consumo totale su gomma è pari a </a:t>
                </a:r>
                <a14:m>
                  <m:oMath xmlns:m="http://schemas.openxmlformats.org/officeDocument/2006/math">
                    <m:r>
                      <a:rPr lang="it-IT" b="1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𝟕𝟗𝟕</m:t>
                    </m:r>
                    <m:r>
                      <a:rPr lang="it-IT" b="1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𝒌𝒕𝒆𝒑</m:t>
                    </m:r>
                  </m:oMath>
                </a14:m>
                <a:r>
                  <a:rPr lang="it-IT" kern="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, circa </a:t>
                </a:r>
                <a14:m>
                  <m:oMath xmlns:m="http://schemas.openxmlformats.org/officeDocument/2006/math">
                    <m:r>
                      <a:rPr lang="it-IT" b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it-IT" b="1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it-IT" b="1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𝟐𝟕</m:t>
                    </m:r>
                    <m:r>
                      <a:rPr lang="it-IT" b="1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𝑻𝑾𝒉</m:t>
                    </m:r>
                  </m:oMath>
                </a14:m>
                <a:r>
                  <a:rPr lang="it-IT" b="1" kern="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kern="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(si noti che </a:t>
                </a:r>
                <a14:m>
                  <m:oMath xmlns:m="http://schemas.openxmlformats.org/officeDocument/2006/math">
                    <m:r>
                      <a:rPr lang="it-IT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𝑘𝑡𝑒𝑝</m:t>
                    </m:r>
                    <m:r>
                      <a:rPr lang="it-IT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=1,163∙</m:t>
                    </m:r>
                    <m:sSup>
                      <m:sSupPr>
                        <m:ctrlPr>
                          <a:rPr lang="it-IT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 kern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it-IT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𝐾𝑊h</m:t>
                    </m:r>
                  </m:oMath>
                </a14:m>
                <a:r>
                  <a:rPr lang="it-IT" kern="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) circa </a:t>
                </a:r>
                <a14:m>
                  <m:oMath xmlns:m="http://schemas.openxmlformats.org/officeDocument/2006/math">
                    <m:r>
                      <a:rPr lang="it-IT" b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𝟔</m:t>
                    </m:r>
                    <m:r>
                      <a:rPr lang="it-IT" b="1" i="1" kern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𝒌𝒕𝒆𝒑</m:t>
                    </m:r>
                  </m:oMath>
                </a14:m>
                <a:r>
                  <a:rPr lang="it-IT" kern="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(gasolio) sono invece imputabili al trasporto su ferro. </a:t>
                </a:r>
              </a:p>
              <a:p>
                <a:endParaRPr lang="it-IT" dirty="0">
                  <a:solidFill>
                    <a:srgbClr val="FFFFFF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12" name="Segnaposto contenuto 2">
                <a:extLst>
                  <a:ext uri="{FF2B5EF4-FFF2-40B4-BE49-F238E27FC236}">
                    <a16:creationId xmlns:a16="http://schemas.microsoft.com/office/drawing/2014/main" id="{4DD808B4-888F-4C41-A182-5A83AEB08F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9508" y="1347086"/>
                <a:ext cx="6426659" cy="2971982"/>
              </a:xfrm>
              <a:blipFill>
                <a:blip r:embed="rId3"/>
                <a:stretch>
                  <a:fillRect l="-285" t="-1434" r="-7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A22C2B68-D3D1-42CA-A91C-1F43D253DB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8686316"/>
              </p:ext>
            </p:extLst>
          </p:nvPr>
        </p:nvGraphicFramePr>
        <p:xfrm>
          <a:off x="5376237" y="4438500"/>
          <a:ext cx="3200400" cy="1665517"/>
        </p:xfrm>
        <a:graphic>
          <a:graphicData uri="http://schemas.openxmlformats.org/drawingml/2006/table">
            <a:tbl>
              <a:tblPr firstRow="1" firstCol="1" bandRow="1"/>
              <a:tblGrid>
                <a:gridCol w="2667425">
                  <a:extLst>
                    <a:ext uri="{9D8B030D-6E8A-4147-A177-3AD203B41FA5}">
                      <a16:colId xmlns:a16="http://schemas.microsoft.com/office/drawing/2014/main" val="3222631620"/>
                    </a:ext>
                  </a:extLst>
                </a:gridCol>
                <a:gridCol w="532975">
                  <a:extLst>
                    <a:ext uri="{9D8B030D-6E8A-4147-A177-3AD203B41FA5}">
                      <a16:colId xmlns:a16="http://schemas.microsoft.com/office/drawing/2014/main" val="2124254718"/>
                    </a:ext>
                  </a:extLst>
                </a:gridCol>
              </a:tblGrid>
              <a:tr h="2379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Fonte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ktep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4397687"/>
                  </a:ext>
                </a:extLst>
              </a:tr>
              <a:tr h="2379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Gasolio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444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4824666"/>
                  </a:ext>
                </a:extLst>
              </a:tr>
              <a:tr h="2379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GPL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836668"/>
                  </a:ext>
                </a:extLst>
              </a:tr>
              <a:tr h="2379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Benzina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331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169681"/>
                  </a:ext>
                </a:extLst>
              </a:tr>
              <a:tr h="2379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Olio combustibile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159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1293585"/>
                  </a:ext>
                </a:extLst>
              </a:tr>
              <a:tr h="2379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Energia elettrica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166288"/>
                  </a:ext>
                </a:extLst>
              </a:tr>
              <a:tr h="237931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cap="all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TOTALE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962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931797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F8C1447-5E4D-432A-8D80-CCB372EB44C1}"/>
              </a:ext>
            </a:extLst>
          </p:cNvPr>
          <p:cNvSpPr txBox="1"/>
          <p:nvPr/>
        </p:nvSpPr>
        <p:spPr>
          <a:xfrm>
            <a:off x="5336771" y="6104017"/>
            <a:ext cx="3279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200" i="1" dirty="0">
                <a:latin typeface="Cambria" panose="02040503050406030204" pitchFamily="18" charset="0"/>
                <a:ea typeface="Cambria" panose="02040503050406030204" pitchFamily="18" charset="0"/>
              </a:rPr>
              <a:t>TABELLA 5: Consumi energetici (in ktep) del settore trasporti stimati per il 2020 in Sardegna (terrestri + marittimo).</a:t>
            </a:r>
          </a:p>
        </p:txBody>
      </p:sp>
    </p:spTree>
    <p:extLst>
      <p:ext uri="{BB962C8B-B14F-4D97-AF65-F5344CB8AC3E}">
        <p14:creationId xmlns:p14="http://schemas.microsoft.com/office/powerpoint/2010/main" val="2685493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4DCDCF-7F8A-41BD-AF0E-E2E200C7B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351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INTRODUZIONE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A8120D-CB3A-4134-BD5E-0C4B89CE2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0327"/>
            <a:ext cx="8596668" cy="4311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Obbiettivi: </a:t>
            </a:r>
          </a:p>
          <a:p>
            <a:pPr lvl="1"/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Analizzare le attuali condizioni energetiche della regione, determinare se sia possibile una conversione energetica in fonti rinnovabili</a:t>
            </a:r>
          </a:p>
          <a:p>
            <a:pPr lvl="1"/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Capire se sia possibile modernizzare il trasporto pubblico e privato</a:t>
            </a:r>
          </a:p>
          <a:p>
            <a:pPr lvl="1"/>
            <a:r>
              <a:rPr lang="it-IT" sz="1800" dirty="0">
                <a:latin typeface="Cambria" panose="02040503050406030204" pitchFamily="18" charset="0"/>
                <a:ea typeface="Cambria" panose="02040503050406030204" pitchFamily="18" charset="0"/>
              </a:rPr>
              <a:t>Breve analisi sui costi</a:t>
            </a:r>
          </a:p>
          <a:p>
            <a:pPr marL="457200" lvl="1" indent="0">
              <a:buNone/>
            </a:pPr>
            <a:endParaRPr lang="it-IT" sz="1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0427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olo 1">
            <a:extLst>
              <a:ext uri="{FF2B5EF4-FFF2-40B4-BE49-F238E27FC236}">
                <a16:creationId xmlns:a16="http://schemas.microsoft.com/office/drawing/2014/main" id="{1F294B87-CB93-4A7E-BB7E-61675BFDC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07782"/>
            <a:ext cx="8596668" cy="1434905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solidFill>
                  <a:srgbClr val="90C226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DOMANDA DI </a:t>
            </a:r>
            <a: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MOBILITA’ SU GOMMA</a:t>
            </a:r>
            <a:br>
              <a:rPr kumimoji="0" lang="it-IT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kumimoji="0" lang="it-IT" sz="2800" b="0" i="0" u="none" strike="noStrike" kern="1200" cap="none" spc="0" normalizeH="0" baseline="0" noProof="0" dirty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(stimata per il 2020)</a:t>
            </a:r>
            <a:endParaRPr lang="it-IT" sz="28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30B2C2DD-6E26-4C4D-A571-60781E5A3D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3" y="2174656"/>
                <a:ext cx="8596668" cy="3880773"/>
              </a:xfrm>
            </p:spPr>
            <p:txBody>
              <a:bodyPr/>
              <a:lstStyle/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Per domanda di mobilità si intende l’effettivo fabbisogno di trasportare persone e merci, quantità misurabili rispettivamente come:</a:t>
                </a:r>
              </a:p>
              <a:p>
                <a:pPr marL="0" indent="0" algn="ctr">
                  <a:spcBef>
                    <a:spcPts val="600"/>
                  </a:spcBef>
                  <a:buNone/>
                </a:pP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𝑀𝑝𝑎𝑠𝑠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𝑘𝑚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90C226"/>
                  </a:buClr>
                  <a:buSzPct val="80000"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90C226"/>
                  </a:buClr>
                  <a:buSzPct val="80000"/>
                  <a:buNone/>
                  <a:tabLst/>
                  <a:defRPr/>
                </a:pPr>
                <a:endParaRPr lang="it-IT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90C226"/>
                  </a:buClr>
                  <a:buSzPct val="80000"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90C226"/>
                  </a:buClr>
                  <a:buSzPct val="80000"/>
                  <a:buNone/>
                  <a:tabLst/>
                  <a:defRPr/>
                </a:pPr>
                <a:endParaRPr lang="it-IT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90C226"/>
                  </a:buClr>
                  <a:buSzPct val="80000"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90C226"/>
                  </a:buClr>
                  <a:buSzPct val="80000"/>
                  <a:buNone/>
                  <a:tabLst/>
                  <a:defRPr/>
                </a:pPr>
                <a:endParaRPr lang="it-IT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90C226"/>
                  </a:buClr>
                  <a:buSzPct val="80000"/>
                  <a:buNone/>
                  <a:tabLst/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Segnaposto contenuto 2">
                <a:extLst>
                  <a:ext uri="{FF2B5EF4-FFF2-40B4-BE49-F238E27FC236}">
                    <a16:creationId xmlns:a16="http://schemas.microsoft.com/office/drawing/2014/main" id="{30B2C2DD-6E26-4C4D-A571-60781E5A3D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3" y="2174656"/>
                <a:ext cx="8596668" cy="3880773"/>
              </a:xfrm>
              <a:blipFill>
                <a:blip r:embed="rId2"/>
                <a:stretch>
                  <a:fillRect l="-142" t="-110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" name="Tabella 25">
            <a:extLst>
              <a:ext uri="{FF2B5EF4-FFF2-40B4-BE49-F238E27FC236}">
                <a16:creationId xmlns:a16="http://schemas.microsoft.com/office/drawing/2014/main" id="{D5448C1A-C081-4EFE-A8B2-829E93439A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7922241"/>
              </p:ext>
            </p:extLst>
          </p:nvPr>
        </p:nvGraphicFramePr>
        <p:xfrm>
          <a:off x="677334" y="3531809"/>
          <a:ext cx="8596668" cy="1755323"/>
        </p:xfrm>
        <a:graphic>
          <a:graphicData uri="http://schemas.openxmlformats.org/drawingml/2006/table">
            <a:tbl>
              <a:tblPr firstRow="1" firstCol="1" bandRow="1"/>
              <a:tblGrid>
                <a:gridCol w="1902580">
                  <a:extLst>
                    <a:ext uri="{9D8B030D-6E8A-4147-A177-3AD203B41FA5}">
                      <a16:colId xmlns:a16="http://schemas.microsoft.com/office/drawing/2014/main" val="1175506881"/>
                    </a:ext>
                  </a:extLst>
                </a:gridCol>
                <a:gridCol w="1704308">
                  <a:extLst>
                    <a:ext uri="{9D8B030D-6E8A-4147-A177-3AD203B41FA5}">
                      <a16:colId xmlns:a16="http://schemas.microsoft.com/office/drawing/2014/main" val="3962415445"/>
                    </a:ext>
                  </a:extLst>
                </a:gridCol>
                <a:gridCol w="1871045">
                  <a:extLst>
                    <a:ext uri="{9D8B030D-6E8A-4147-A177-3AD203B41FA5}">
                      <a16:colId xmlns:a16="http://schemas.microsoft.com/office/drawing/2014/main" val="2088602573"/>
                    </a:ext>
                  </a:extLst>
                </a:gridCol>
                <a:gridCol w="1490706">
                  <a:extLst>
                    <a:ext uri="{9D8B030D-6E8A-4147-A177-3AD203B41FA5}">
                      <a16:colId xmlns:a16="http://schemas.microsoft.com/office/drawing/2014/main" val="2888490557"/>
                    </a:ext>
                  </a:extLst>
                </a:gridCol>
                <a:gridCol w="1628029">
                  <a:extLst>
                    <a:ext uri="{9D8B030D-6E8A-4147-A177-3AD203B41FA5}">
                      <a16:colId xmlns:a16="http://schemas.microsoft.com/office/drawing/2014/main" val="2908606964"/>
                    </a:ext>
                  </a:extLst>
                </a:gridCol>
              </a:tblGrid>
              <a:tr h="546550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Domanda di mobilità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Trasporto passeggeri privato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Trasporto passeggeri pubblico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Trasporto merci veicoli leggeri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Trasporto merci veicoli pesanti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777820"/>
                  </a:ext>
                </a:extLst>
              </a:tr>
              <a:tr h="20673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Gasolio</a:t>
                      </a:r>
                      <a:endParaRPr lang="it-I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9754</a:t>
                      </a:r>
                      <a:endParaRPr lang="it-I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1695</a:t>
                      </a:r>
                      <a:endParaRPr lang="it-I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1933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1060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337776"/>
                  </a:ext>
                </a:extLst>
              </a:tr>
              <a:tr h="20673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GPL</a:t>
                      </a:r>
                      <a:endParaRPr lang="it-I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510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550941"/>
                  </a:ext>
                </a:extLst>
              </a:tr>
              <a:tr h="206738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Benzina</a:t>
                      </a:r>
                      <a:endParaRPr lang="it-I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10602</a:t>
                      </a:r>
                      <a:endParaRPr lang="it-I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</a:t>
                      </a:r>
                      <a:endParaRPr lang="it-I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</a:t>
                      </a:r>
                      <a:endParaRPr lang="it-I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004595"/>
                  </a:ext>
                </a:extLst>
              </a:tr>
              <a:tr h="273797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Energia elettrica</a:t>
                      </a:r>
                      <a:endParaRPr lang="it-IT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5043814"/>
                  </a:ext>
                </a:extLst>
              </a:tr>
              <a:tr h="20673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TOTALE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20869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1706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2056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5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1069</a:t>
                      </a:r>
                      <a:endParaRPr lang="it-IT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85333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9B6D4927-A108-4732-A280-052B5941D51B}"/>
                  </a:ext>
                </a:extLst>
              </p:cNvPr>
              <p:cNvSpPr txBox="1"/>
              <p:nvPr/>
            </p:nvSpPr>
            <p:spPr>
              <a:xfrm>
                <a:off x="677333" y="5332655"/>
                <a:ext cx="85966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Aft>
                    <a:spcPts val="1000"/>
                  </a:spcAft>
                </a:pPr>
                <a:r>
                  <a:rPr lang="it-IT" sz="1200" i="1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Tabella 6: Fabbisogni di mobilità del settore trasporti su gomma stimati per il 2020 in Sardegna (Mpasseggeri*km per il trasporto passeggeri e Mt*km per il trasporto merci, dove si intendono leggeri i veicoli di massa </a:t>
                </a:r>
                <a14:m>
                  <m:oMath xmlns:m="http://schemas.openxmlformats.org/officeDocument/2006/math">
                    <m:r>
                      <a:rPr lang="it-IT" sz="12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it-IT" sz="1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3,5</m:t>
                    </m:r>
                    <m:r>
                      <a:rPr lang="it-IT" sz="1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it-IT" sz="1200" i="1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 e pesanti i veicoli di massa </a:t>
                </a:r>
                <a14:m>
                  <m:oMath xmlns:m="http://schemas.openxmlformats.org/officeDocument/2006/math">
                    <m:r>
                      <a:rPr lang="it-IT" sz="120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≥</m:t>
                    </m:r>
                    <m:r>
                      <a:rPr lang="it-IT" sz="1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3,5</m:t>
                    </m:r>
                    <m:r>
                      <a:rPr lang="it-IT" sz="1200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it-IT" sz="1200" i="1" dirty="0">
                    <a:solidFill>
                      <a:schemeClr val="tx1"/>
                    </a:solidFill>
                    <a:effectLst/>
                    <a:latin typeface="Cambria" panose="02040503050406030204" pitchFamily="18" charset="0"/>
                    <a:ea typeface="Cambria" panose="02040503050406030204" pitchFamily="18" charset="0"/>
                    <a:cs typeface="Times New Roman" panose="02020603050405020304" pitchFamily="18" charset="0"/>
                  </a:rPr>
                  <a:t>) (Fonte: elaborazione RSE)</a:t>
                </a: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9B6D4927-A108-4732-A280-052B5941D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3" y="5332655"/>
                <a:ext cx="8596667" cy="646331"/>
              </a:xfrm>
              <a:prstGeom prst="rect">
                <a:avLst/>
              </a:prstGeom>
              <a:blipFill>
                <a:blip r:embed="rId3"/>
                <a:stretch>
                  <a:fillRect t="-943" r="-71" b="-6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0709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FD7F93B-1F5C-4420-BA93-BA603DAEF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61448"/>
          </a:xfrm>
        </p:spPr>
        <p:txBody>
          <a:bodyPr>
            <a:noAutofit/>
          </a:bodyPr>
          <a:lstStyle/>
          <a:p>
            <a:pPr algn="ctr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DOMANDA MOBILITA’ SU GOMMA </a:t>
            </a:r>
            <a:b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it-IT" sz="3200" dirty="0">
                <a:latin typeface="Cambria" panose="02040503050406030204" pitchFamily="18" charset="0"/>
                <a:ea typeface="Cambria" panose="02040503050406030204" pitchFamily="18" charset="0"/>
              </a:rPr>
              <a:t>2020-2040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C8A3D6AC-20AF-4580-9166-78036A0B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29372"/>
            <a:ext cx="8596668" cy="1268411"/>
          </a:xfrm>
        </p:spPr>
        <p:txBody>
          <a:bodyPr/>
          <a:lstStyle/>
          <a:p>
            <a:pPr algn="just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Basandosi sullo scenario nazionale PNIEC</a:t>
            </a:r>
            <a:r>
              <a:rPr lang="it-IT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 è possibile proiettare nel periodo 2020-2040 i fabbisogni energetici del settore trasporti, mostrando, come lecito aspettarsi, un incremento di tutte le voci:</a:t>
            </a:r>
          </a:p>
          <a:p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F904969B-E132-42E3-A06F-E7A1BF454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956975"/>
              </p:ext>
            </p:extLst>
          </p:nvPr>
        </p:nvGraphicFramePr>
        <p:xfrm>
          <a:off x="1858393" y="3509889"/>
          <a:ext cx="6234545" cy="1537357"/>
        </p:xfrm>
        <a:graphic>
          <a:graphicData uri="http://schemas.openxmlformats.org/drawingml/2006/table">
            <a:tbl>
              <a:tblPr firstRow="1" firstCol="1" bandRow="1"/>
              <a:tblGrid>
                <a:gridCol w="2087389">
                  <a:extLst>
                    <a:ext uri="{9D8B030D-6E8A-4147-A177-3AD203B41FA5}">
                      <a16:colId xmlns:a16="http://schemas.microsoft.com/office/drawing/2014/main" val="1707010003"/>
                    </a:ext>
                  </a:extLst>
                </a:gridCol>
                <a:gridCol w="1284253">
                  <a:extLst>
                    <a:ext uri="{9D8B030D-6E8A-4147-A177-3AD203B41FA5}">
                      <a16:colId xmlns:a16="http://schemas.microsoft.com/office/drawing/2014/main" val="2876024167"/>
                    </a:ext>
                  </a:extLst>
                </a:gridCol>
                <a:gridCol w="1466366">
                  <a:extLst>
                    <a:ext uri="{9D8B030D-6E8A-4147-A177-3AD203B41FA5}">
                      <a16:colId xmlns:a16="http://schemas.microsoft.com/office/drawing/2014/main" val="3073672031"/>
                    </a:ext>
                  </a:extLst>
                </a:gridCol>
                <a:gridCol w="1396537">
                  <a:extLst>
                    <a:ext uri="{9D8B030D-6E8A-4147-A177-3AD203B41FA5}">
                      <a16:colId xmlns:a16="http://schemas.microsoft.com/office/drawing/2014/main" val="3025684515"/>
                    </a:ext>
                  </a:extLst>
                </a:gridCol>
              </a:tblGrid>
              <a:tr h="29074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2010 -2020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2020 -2030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2030 -2040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364892"/>
                  </a:ext>
                </a:extLst>
              </a:tr>
              <a:tr h="35367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Trasporto passeggeri privato</a:t>
                      </a:r>
                      <a:endParaRPr lang="it-IT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+0,13%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+0,56%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+0,15%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953547"/>
                  </a:ext>
                </a:extLst>
              </a:tr>
              <a:tr h="35367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Trasporto passeggeri pubblico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+0,50%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+0,36%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+0,31%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743277"/>
                  </a:ext>
                </a:extLst>
              </a:tr>
              <a:tr h="353670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Trasporto merci</a:t>
                      </a:r>
                      <a:endParaRPr lang="it-IT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+0,74%</a:t>
                      </a:r>
                      <a:endParaRPr lang="it-IT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+1,14%</a:t>
                      </a:r>
                      <a:endParaRPr lang="it-IT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it-IT" sz="14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+0,59%</a:t>
                      </a:r>
                      <a:endParaRPr lang="it-IT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479374"/>
                  </a:ext>
                </a:extLst>
              </a:tr>
            </a:tbl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8DCB078-0624-4CB2-8DD9-73BC47FDA4D6}"/>
              </a:ext>
            </a:extLst>
          </p:cNvPr>
          <p:cNvSpPr txBox="1"/>
          <p:nvPr/>
        </p:nvSpPr>
        <p:spPr>
          <a:xfrm>
            <a:off x="1858394" y="5047246"/>
            <a:ext cx="6234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000"/>
              </a:spcAft>
            </a:pPr>
            <a:r>
              <a:rPr lang="it-IT" sz="1200" i="1" dirty="0">
                <a:solidFill>
                  <a:schemeClr val="accent2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Tabella 7: Evoluzione media annua della domanda di mobilità nello scenario PNIEC</a:t>
            </a:r>
          </a:p>
        </p:txBody>
      </p:sp>
    </p:spTree>
    <p:extLst>
      <p:ext uri="{BB962C8B-B14F-4D97-AF65-F5344CB8AC3E}">
        <p14:creationId xmlns:p14="http://schemas.microsoft.com/office/powerpoint/2010/main" val="1977169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egnaposto contenuto 3">
            <a:extLst>
              <a:ext uri="{FF2B5EF4-FFF2-40B4-BE49-F238E27FC236}">
                <a16:creationId xmlns:a16="http://schemas.microsoft.com/office/drawing/2014/main" id="{73A69017-AB46-43C2-AC25-77C9D254D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3094498"/>
              </p:ext>
            </p:extLst>
          </p:nvPr>
        </p:nvGraphicFramePr>
        <p:xfrm>
          <a:off x="677690" y="1270000"/>
          <a:ext cx="8596312" cy="38814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C179FB4-5DB2-4552-A1B9-349BA675BA9F}"/>
              </a:ext>
            </a:extLst>
          </p:cNvPr>
          <p:cNvSpPr txBox="1"/>
          <p:nvPr/>
        </p:nvSpPr>
        <p:spPr>
          <a:xfrm>
            <a:off x="677334" y="5449500"/>
            <a:ext cx="859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Grafico : Evoluzione dei fabbisogni di mobilità nel settore trasporti in Sardegna (2020-2040) </a:t>
            </a:r>
          </a:p>
          <a:p>
            <a:pPr algn="ctr"/>
            <a:r>
              <a:rPr lang="it-IT" sz="1400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(Fonte: elaborazione RSE)</a:t>
            </a:r>
          </a:p>
        </p:txBody>
      </p:sp>
    </p:spTree>
    <p:extLst>
      <p:ext uri="{BB962C8B-B14F-4D97-AF65-F5344CB8AC3E}">
        <p14:creationId xmlns:p14="http://schemas.microsoft.com/office/powerpoint/2010/main" val="183854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863126-7D43-41CF-AB45-697D3EF3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068" y="609600"/>
            <a:ext cx="4687934" cy="1320800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CONSUMO TRASPORTI A GASOLIO E BENZINA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C70C75BA-8304-4AB8-9A56-2F6B00D105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92172" y="2048048"/>
                <a:ext cx="6372665" cy="4087811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L’energia spesa da un veicolo durante il moto, può essere modellizzata in tre contributi principali:</a:t>
                </a:r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</a:pPr>
                <a:r>
                  <a:rPr lang="it-IT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Energia spesa per accelerare il mezzo alla velocità di percorrenza (energia cinetica, dissipata in frenata</a:t>
                </a:r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</a:pPr>
                <a:r>
                  <a:rPr lang="it-IT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Energia spesa per combattere l’attrito con l’aria</a:t>
                </a:r>
              </a:p>
              <a:p>
                <a:pPr lvl="1">
                  <a:lnSpc>
                    <a:spcPct val="90000"/>
                  </a:lnSpc>
                  <a:buFont typeface="Wingdings" panose="05000000000000000000" pitchFamily="2" charset="2"/>
                  <a:buChar char="v"/>
                </a:pPr>
                <a:r>
                  <a:rPr lang="it-IT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Energia spesa per combattere l’attrito volvente degli pneumatici sull’asfalto</a:t>
                </a:r>
              </a:p>
              <a:p>
                <a:pPr>
                  <a:lnSpc>
                    <a:spcPct val="90000"/>
                  </a:lnSpc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Questa energia viene prelevata dal carburante mediante un processo di combustione interna</a:t>
                </a:r>
              </a:p>
              <a:p>
                <a:pPr>
                  <a:lnSpc>
                    <a:spcPct val="90000"/>
                  </a:lnSpc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Il processo avviene con una certa efficienza (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0,3≤</m:t>
                    </m:r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η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0,4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it-IT" i="1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it-I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η</m:t>
                          </m:r>
                        </m:den>
                      </m:f>
                      <m:d>
                        <m:dPr>
                          <m:ctrlP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𝑟𝑟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𝑚𝑔</m:t>
                          </m:r>
                        </m:e>
                      </m:d>
                    </m:oMath>
                  </m:oMathPara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C70C75BA-8304-4AB8-9A56-2F6B00D105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92172" y="2048048"/>
                <a:ext cx="6372665" cy="4087811"/>
              </a:xfrm>
              <a:blipFill>
                <a:blip r:embed="rId2"/>
                <a:stretch>
                  <a:fillRect l="-287" t="-1639" b="-4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pavimento, interni, parete, motore&#10;&#10;Descrizione generata automaticamente">
            <a:extLst>
              <a:ext uri="{FF2B5EF4-FFF2-40B4-BE49-F238E27FC236}">
                <a16:creationId xmlns:a16="http://schemas.microsoft.com/office/drawing/2014/main" id="{3D971CA7-3F74-4A6B-8A50-9A199A165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8" r="22023"/>
          <a:stretch/>
        </p:blipFill>
        <p:spPr>
          <a:xfrm>
            <a:off x="20" y="-1"/>
            <a:ext cx="4192152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89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52B002-21E2-4D51-AB9A-60C9372EB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3200" dirty="0">
                <a:latin typeface="Cambria" panose="02040503050406030204" pitchFamily="18" charset="0"/>
                <a:ea typeface="Cambria" panose="02040503050406030204" pitchFamily="18" charset="0"/>
              </a:rPr>
              <a:t>VANTAGGI E SVANTAGGI ELETTRIFICAZIONE TRASPORTI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8ABF8A9B-A6E3-4115-A6DE-E304C32B83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4602" y="1570171"/>
                <a:ext cx="4301066" cy="4678229"/>
              </a:xfrm>
            </p:spPr>
            <p:txBody>
              <a:bodyPr/>
              <a:lstStyle/>
              <a:p>
                <a:pPr algn="just">
                  <a:buClr>
                    <a:srgbClr val="90C226"/>
                  </a:buClr>
                  <a:defRPr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>
                  <a:buClr>
                    <a:srgbClr val="90C226"/>
                  </a:buClr>
                  <a:defRPr/>
                </a:pPr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Efficienza maggiore di un fattore 3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η</m:t>
                    </m:r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kumimoji="0" lang="it-IT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0,9</m:t>
                    </m:r>
                  </m:oMath>
                </a14:m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  <a:p>
                <a:pPr algn="just">
                  <a:buClr>
                    <a:srgbClr val="90C226"/>
                  </a:buClr>
                  <a:defRPr/>
                </a:pPr>
                <a:endParaRPr kumimoji="0" lang="it-IT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Parziale recupero dell’energia spesa in frenata (circa 20%)</a:t>
                </a:r>
              </a:p>
              <a:p>
                <a:pPr algn="just"/>
                <a:endParaRPr lang="it-IT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Riduzione dei consumi e delle emissioni di CO</a:t>
                </a:r>
                <a:r>
                  <a:rPr lang="it-IT" baseline="-25000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(a patto che l’energia di ricarica dell’automobile provenga da impianti FER)</a:t>
                </a: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Segnaposto contenuto 2">
                <a:extLst>
                  <a:ext uri="{FF2B5EF4-FFF2-40B4-BE49-F238E27FC236}">
                    <a16:creationId xmlns:a16="http://schemas.microsoft.com/office/drawing/2014/main" id="{8ABF8A9B-A6E3-4115-A6DE-E304C32B8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4602" y="1570171"/>
                <a:ext cx="4301066" cy="4678229"/>
              </a:xfrm>
              <a:blipFill>
                <a:blip r:embed="rId2"/>
                <a:stretch>
                  <a:fillRect l="-426" r="-12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7D92CBA-CB5F-44BC-904B-55FC7168EF93}"/>
                  </a:ext>
                </a:extLst>
              </p:cNvPr>
              <p:cNvSpPr txBox="1"/>
              <p:nvPr/>
            </p:nvSpPr>
            <p:spPr>
              <a:xfrm>
                <a:off x="5268357" y="1582340"/>
                <a:ext cx="4301066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just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5"/>
                  </a:buClr>
                  <a:buSzPct val="80000"/>
                  <a:buFont typeface="Wingdings 3" charset="2"/>
                  <a:buChar char=""/>
                  <a:tabLst/>
                  <a:defRPr/>
                </a:pPr>
                <a:endParaRPr lang="it-IT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342900" marR="0" lvl="0" indent="-342900" algn="just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5"/>
                  </a:buClr>
                  <a:buSzPct val="80000"/>
                  <a:buFont typeface="Wingdings 3" charset="2"/>
                  <a:buChar char=""/>
                  <a:tabLst/>
                  <a:defRPr/>
                </a:pPr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Autonomia: le migliori batterie hanno una densità energetica molto minore dei carburanti</a:t>
                </a:r>
              </a:p>
              <a:p>
                <a:pPr marR="0" lvl="0" algn="just" defTabSz="457200" rtl="0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Clr>
                    <a:schemeClr val="accent5"/>
                  </a:buClr>
                  <a:buSzPct val="80000"/>
                  <a:tabLst/>
                  <a:defRPr/>
                </a:pPr>
                <a:endParaRPr lang="it-IT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 algn="just">
                  <a:spcBef>
                    <a:spcPts val="1000"/>
                  </a:spcBef>
                  <a:buClr>
                    <a:schemeClr val="accent5"/>
                  </a:buClr>
                  <a:buSzPct val="80000"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f>
                        <m:fPr>
                          <m:ctrlP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𝐾𝑊h</m:t>
                          </m:r>
                        </m:num>
                        <m:den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𝐾𝑔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it-IT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it-I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𝐾𝑊h</m:t>
                          </m:r>
                        </m:num>
                        <m:den>
                          <m:r>
                            <a:rPr lang="it-I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𝐾𝑔</m:t>
                          </m:r>
                        </m:den>
                      </m:f>
                    </m:oMath>
                  </m:oMathPara>
                </a14:m>
                <a:endParaRPr lang="it-IT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0" algn="just">
                  <a:buClr>
                    <a:schemeClr val="accent5"/>
                  </a:buClr>
                  <a:buSzPct val="80000"/>
                  <a:defRPr/>
                </a:pPr>
                <a:endParaRPr lang="it-IT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R="0" lvl="0" algn="just" defTabSz="457200" rtl="0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Clr>
                    <a:schemeClr val="accent5"/>
                  </a:buClr>
                  <a:buSzPct val="80000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    33 volte più massa per eguagliare il </a:t>
                </a:r>
              </a:p>
              <a:p>
                <a:pPr marR="0" lvl="0" algn="just" defTabSz="457200" rtl="0" eaLnBrk="1" fontAlgn="auto" latinLnBrk="0" hangingPunct="1">
                  <a:lnSpc>
                    <a:spcPct val="100000"/>
                  </a:lnSpc>
                  <a:spcAft>
                    <a:spcPts val="0"/>
                  </a:spcAft>
                  <a:buClr>
                    <a:schemeClr val="accent5"/>
                  </a:buClr>
                  <a:buSzPct val="80000"/>
                  <a:tabLst/>
                  <a:defRPr/>
                </a:pPr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    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range dei mezzi a carburante.</a:t>
                </a:r>
              </a:p>
              <a:p>
                <a:pPr marL="342900" marR="0" lvl="0" indent="-342900" algn="just" defTabSz="4572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accent5"/>
                  </a:buClr>
                  <a:buSzPct val="80000"/>
                  <a:buFont typeface="Wingdings 3" charset="2"/>
                  <a:buChar char=""/>
                  <a:tabLst/>
                  <a:defRPr/>
                </a:pP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Costo elevato </a:t>
                </a:r>
                <a:r>
                  <a:rPr lang="it-IT" dirty="0">
                    <a:solidFill>
                      <a:schemeClr val="tx1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dettato dall’utilizzo</a:t>
                </a:r>
                <a:r>
                  <a:rPr kumimoji="0" lang="it-IT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delle migliori batterie in commercio</a:t>
                </a: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57D92CBA-CB5F-44BC-904B-55FC7168E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357" y="1582340"/>
                <a:ext cx="4301066" cy="3693319"/>
              </a:xfrm>
              <a:prstGeom prst="rect">
                <a:avLst/>
              </a:prstGeom>
              <a:blipFill>
                <a:blip r:embed="rId3"/>
                <a:stretch>
                  <a:fillRect l="-283" r="-1275" b="-16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9756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C841EF-1F58-4F74-B09F-ECADFE197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Elettrificazione del settore trasporti</a:t>
            </a: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32EFBF7-1C61-4A22-8BA8-E96B015D5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1379"/>
            <a:ext cx="8596668" cy="4389983"/>
          </a:xfrm>
        </p:spPr>
        <p:txBody>
          <a:bodyPr/>
          <a:lstStyle/>
          <a:p>
            <a:pPr algn="just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È possibile agire direttamente sul trasporto pubblico rendendolo totalmente elettrificato mediante la sostituzione in blocco dell’infrastruttura preesistente</a:t>
            </a:r>
          </a:p>
          <a:p>
            <a:pPr algn="just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È possibile agire indirettamente sul trasporto privato rendendo più appetibile il trasporto pubblico in modo da ridurre la domanda di mobilità privata (riducendone i consumi) e mediante un sistema che incentivi l’acquisto di veicoli a trazione elettrica a supporto di quelli già esistenti</a:t>
            </a:r>
          </a:p>
          <a:p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774DD64-E101-4D30-98B9-274DAA2AF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723" y="3639813"/>
            <a:ext cx="3529890" cy="156680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4EAC9A-5440-4543-86A1-85ABBAA3CD8A}"/>
              </a:ext>
            </a:extLst>
          </p:cNvPr>
          <p:cNvSpPr txBox="1"/>
          <p:nvPr/>
        </p:nvSpPr>
        <p:spPr>
          <a:xfrm>
            <a:off x="3210723" y="5215088"/>
            <a:ext cx="3529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00" b="0" i="1" u="none" strike="noStrike" kern="1200" cap="none" spc="0" normalizeH="0" baseline="0" noProof="0" dirty="0">
                <a:ln>
                  <a:noFill/>
                </a:ln>
                <a:solidFill>
                  <a:srgbClr val="54A02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Tabella 8: Consumo energetico trasporto pubblico per mezzo di trasporto (ktep)</a:t>
            </a:r>
          </a:p>
        </p:txBody>
      </p:sp>
    </p:spTree>
    <p:extLst>
      <p:ext uri="{BB962C8B-B14F-4D97-AF65-F5344CB8AC3E}">
        <p14:creationId xmlns:p14="http://schemas.microsoft.com/office/powerpoint/2010/main" val="1378637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7A3293-2A2F-4E8B-93BC-6E0754DA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Elettrificazione parco autobus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FBB77F-3C80-492A-8520-37F78C07A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Il trasporto pubblico extraurbano su autobus dell’intera regione è gestito dall’azienda ARST, che inoltre eroga il servizio urbano nei centri abitati di Alghero, Carbonia, Iglesias, Macomer e Oristano</a:t>
            </a:r>
          </a:p>
          <a:p>
            <a:pPr algn="just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Il trasporto pubblico urbano nei centri abitati maggiori dell’isola è invece sotto il controllo delle aziende CTM Cagliari e ATP Sassari</a:t>
            </a:r>
          </a:p>
          <a:p>
            <a:pPr algn="just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Parco mezzi ARST consta di 838 autobus a trazione diesel e benzina, che secondo il bilancio ARST hanno percorso 38 MLN di Km nel 2019</a:t>
            </a:r>
          </a:p>
          <a:p>
            <a:pPr algn="just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Parco mezzi CTM consta di 231 autobus a trazione diesel e benzina e 32 filobus (263 in totale)</a:t>
            </a:r>
          </a:p>
          <a:p>
            <a:pPr algn="just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Parco mezzi ATP consta di 108 autobus a trazione diesel e benzina</a:t>
            </a:r>
          </a:p>
        </p:txBody>
      </p:sp>
    </p:spTree>
    <p:extLst>
      <p:ext uri="{BB962C8B-B14F-4D97-AF65-F5344CB8AC3E}">
        <p14:creationId xmlns:p14="http://schemas.microsoft.com/office/powerpoint/2010/main" val="11299589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DC0FF7C-7BDB-4F4F-BC22-6E247B8914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1146413"/>
                <a:ext cx="8596668" cy="4894950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La sostituzione dell’intero parco autobus con veicoli a trazione elettrica non pare essere troppo proibitiva in termini di autonomia e costi</a:t>
                </a: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	Un autobus elettrico ad uso urbano con una sola ricarica (250-350 kWh) 	percorre mediamente 200-300 km (autonomia di 13-18h di utilizzo) </a:t>
                </a: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	consumo medio nelle aree urbane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1,5 </m:t>
                    </m:r>
                    <m:f>
                      <m:f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𝑘𝑊h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𝑘𝑚</m:t>
                        </m:r>
                      </m:den>
                    </m:f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e un costo medio di 	"chilometraggio" pari 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0,27</m:t>
                    </m:r>
                    <m:f>
                      <m:fPr>
                        <m:ctrlPr>
                          <a:rPr lang="it-IT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dirty="0"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€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𝑘𝑚</m:t>
                        </m:r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it-IT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13</a:t>
                </a: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	Costo medio autobus elettrico si attesta sui €400000, cui si aggiungono costi	trasformazione delle infrastrutture adibite a gestione e manutenzione</a:t>
                </a:r>
              </a:p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L’azienda CTM programma infatti di completare la transizione entro il 2036, con una spesa che si aggirerebbe intorno a €156 M </a:t>
                </a:r>
                <a:r>
                  <a:rPr lang="it-IT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14</a:t>
                </a: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(circa €93 M parco mezzi)</a:t>
                </a:r>
              </a:p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ATP potrebbe completare la transizione con un costo simile per l’infrastruttura ed il singolo veicolo, dunque circa €93 M (circa €43 M parco mezzi)</a:t>
                </a:r>
              </a:p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Per quanto riguarda ARST, quasi totale assenza dati utili</a:t>
                </a: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DC0FF7C-7BDB-4F4F-BC22-6E247B8914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1146413"/>
                <a:ext cx="8596668" cy="4894950"/>
              </a:xfrm>
              <a:blipFill>
                <a:blip r:embed="rId2"/>
                <a:stretch>
                  <a:fillRect l="-142" t="-747" r="-6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11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04F956-068B-4C41-A159-707B53049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3600" dirty="0">
                <a:latin typeface="Cambria" panose="02040503050406030204" pitchFamily="18" charset="0"/>
                <a:ea typeface="Cambria" panose="02040503050406030204" pitchFamily="18" charset="0"/>
              </a:rPr>
              <a:t>Stima guadagno energetico</a:t>
            </a: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B6D4615-BAD9-4886-9077-9E96126CC0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Secondo il bilancio 2019</a:t>
                </a:r>
                <a:r>
                  <a:rPr lang="it-IT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15</a:t>
                </a: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CTM ha percorso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1216667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, con una spesa energetica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0,511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𝑘𝑡𝑒𝑝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Stimando un incremento della domanda di mobilità pubblica, in linea con le previsioni per l’isola, per il 2040 (+0,67%):</a:t>
                </a: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	il consumo energetico dovrebbe calare a circa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0,171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𝑘𝑡𝑒𝑝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(-66,54%)</a:t>
                </a:r>
              </a:p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Non è stato possibile reperire dati utili da ATP Sassari, ma si stima ragionevolmente un guadagno simile in termini percentuali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B6D4615-BAD9-4886-9077-9E96126CC0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" t="-942" r="-6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75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AC794C-3555-4313-874F-E156CD77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9563" y="609600"/>
            <a:ext cx="4064439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>
                <a:latin typeface="Cambria" panose="02040503050406030204" pitchFamily="18" charset="0"/>
                <a:ea typeface="Cambria" panose="02040503050406030204" pitchFamily="18" charset="0"/>
              </a:rPr>
              <a:t>ELETTRIFICAZIONE FERROVIARIA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BCA6E85-FB8F-4236-8125-7BB1C6308861}"/>
                  </a:ext>
                </a:extLst>
              </p:cNvPr>
              <p:cNvSpPr txBox="1"/>
              <p:nvPr/>
            </p:nvSpPr>
            <p:spPr>
              <a:xfrm>
                <a:off x="5209563" y="2160589"/>
                <a:ext cx="5186462" cy="388077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342900" marR="0" lvl="0" indent="-342900" algn="just" fontAlgn="auto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charset="2"/>
                  <a:buChar char=""/>
                  <a:tabLst/>
                  <a:defRPr/>
                </a:pPr>
                <a:r>
                  <a:rPr kumimoji="0" lang="it-IT" b="0" i="0" u="none" strike="noStrike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La rete si estende per circa 1.035 km di lunghezza</a:t>
                </a:r>
              </a:p>
              <a:p>
                <a:pPr marL="342900" marR="0" lvl="0" indent="-342900" algn="just" fontAlgn="auto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charset="2"/>
                  <a:buChar char=""/>
                  <a:tabLst/>
                  <a:defRPr/>
                </a:pPr>
                <a:r>
                  <a:rPr lang="it-IT" noProof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Esercizio</a:t>
                </a:r>
                <a:r>
                  <a:rPr kumimoji="0" lang="it-IT" b="0" i="0" u="none" strike="noStrike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dell'attività ferroviaria nell'isola è</a:t>
                </a:r>
                <a:r>
                  <a:rPr kumimoji="0" lang="it-IT" b="0" i="0" u="none" strike="noStrike" cap="none" spc="0" normalizeH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kumimoji="0" lang="it-IT" b="0" i="0" u="none" strike="noStrike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di competenza delle</a:t>
                </a:r>
                <a:r>
                  <a:rPr kumimoji="0" lang="it-IT" b="0" i="0" u="none" strike="noStrike" cap="none" spc="0" normalizeH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aziende</a:t>
                </a:r>
                <a:r>
                  <a:rPr kumimoji="0" lang="it-IT" b="0" i="0" u="none" strike="noStrike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RFI-Trenitalia (4 tratte,</a:t>
                </a:r>
                <a:r>
                  <a:rPr kumimoji="0" lang="it-IT" b="0" i="0" u="none" strike="noStrike" cap="none" spc="0" normalizeH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it-IT" b="0" i="1" u="none" strike="noStrike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432</m:t>
                    </m:r>
                    <m:r>
                      <a:rPr kumimoji="0" lang="it-IT" b="0" i="1" u="none" strike="noStrike" cap="none" spc="0" normalizeH="0" baseline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kumimoji="0" lang="it-IT" b="0" i="0" u="none" strike="noStrike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) e ARST</a:t>
                </a:r>
                <a:r>
                  <a:rPr kumimoji="0" lang="it-IT" b="0" i="0" u="none" strike="noStrike" cap="none" spc="0" normalizeH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 (5 tratte, </a:t>
                </a:r>
                <a14:m>
                  <m:oMath xmlns:m="http://schemas.openxmlformats.org/officeDocument/2006/math">
                    <m:r>
                      <a:rPr kumimoji="0" lang="it-IT" b="0" i="1" u="none" strike="noStrike" cap="none" spc="0" normalizeH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205</m:t>
                    </m:r>
                    <m:r>
                      <a:rPr kumimoji="0" lang="it-IT" b="0" i="1" u="none" strike="noStrike" cap="none" spc="0" normalizeH="0" noProof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𝑘𝑚</m:t>
                    </m:r>
                  </m:oMath>
                </a14:m>
                <a:r>
                  <a:rPr kumimoji="0" lang="it-IT" b="0" i="0" u="none" strike="noStrike" cap="none" spc="0" normalizeH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</a:rPr>
                  <a:t>)</a:t>
                </a:r>
              </a:p>
              <a:p>
                <a:pPr marL="342900" marR="0" lvl="0" indent="-342900" algn="just" fontAlgn="auto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charset="2"/>
                  <a:buChar char=""/>
                  <a:tabLst/>
                  <a:defRPr/>
                </a:pPr>
                <a:r>
                  <a:rPr lang="it-IT" baseline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Elettrificazione della rete ferroviaria tramite alimentazione da rete di fornitura esterna. </a:t>
                </a:r>
                <a:r>
                  <a:rPr lang="it-IT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Realizzazione della linea aerea di contatto e rotaie elettrificate</a:t>
                </a:r>
              </a:p>
              <a:p>
                <a:pPr marL="342900" indent="-342900" algn="just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charset="2"/>
                  <a:buChar char=""/>
                  <a:defRPr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Noti alcuni progetti per l’elettrificazione in via di attuamento nella penisola è possibile stimare il costo della conversione elettrica rispetto alla lunghezza del tracciato</a:t>
                </a:r>
              </a:p>
              <a:p>
                <a:pPr marL="342900" marR="0" lvl="0" indent="-342900" fontAlgn="auto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80000"/>
                  <a:buFont typeface="Wingdings 3" charset="2"/>
                  <a:buChar char=""/>
                  <a:tabLst/>
                  <a:defRPr/>
                </a:pPr>
                <a:endParaRPr lang="it-IT" baseline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BCA6E85-FB8F-4236-8125-7BB1C63088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9563" y="2160589"/>
                <a:ext cx="5186462" cy="3880773"/>
              </a:xfrm>
              <a:prstGeom prst="rect">
                <a:avLst/>
              </a:prstGeom>
              <a:blipFill>
                <a:blip r:embed="rId2"/>
                <a:stretch>
                  <a:fillRect l="-353" t="-1570" r="-10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FEF41812-B73A-4764-B4F0-56396C3C3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8" b="22318"/>
          <a:stretch/>
        </p:blipFill>
        <p:spPr>
          <a:xfrm>
            <a:off x="20" y="-1"/>
            <a:ext cx="5008078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6792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812312-AB6C-45C2-B784-6849CBD5B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4351"/>
          </a:xfrm>
        </p:spPr>
        <p:txBody>
          <a:bodyPr>
            <a:normAutofit/>
          </a:bodyPr>
          <a:lstStyle/>
          <a:p>
            <a:pPr algn="ctr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CONVERSIONE AL SOSTENIBILE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F5EA64F-2E58-42D1-911B-4A40C21560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68173"/>
            <a:ext cx="8596668" cy="4882529"/>
          </a:xfrm>
        </p:spPr>
        <p:txBody>
          <a:bodyPr>
            <a:normAutofit/>
          </a:bodyPr>
          <a:lstStyle/>
          <a:p>
            <a:pPr algn="just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A. Centrali elettriche a combustibili fossili. Quanta energia serve per tutta la Sardegna? Quante centrali elettriche ci sono?  </a:t>
            </a:r>
          </a:p>
          <a:p>
            <a:pPr marL="0" indent="0" algn="just">
              <a:buNone/>
            </a:pP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Secondo uno studio del 2019 della </a:t>
            </a:r>
            <a:r>
              <a:rPr lang="it-IT" i="1" dirty="0">
                <a:latin typeface="Cambria" panose="02040503050406030204" pitchFamily="18" charset="0"/>
                <a:ea typeface="Cambria" panose="02040503050406030204" pitchFamily="18" charset="0"/>
              </a:rPr>
              <a:t>RSE Sardegna¹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⁾ il consumo energetico dell’isola, elettrico e termico, e i materiali da cui viene prodotta l’energia, sono riassumibili nelle seguenti tabelle*:</a:t>
            </a:r>
          </a:p>
          <a:p>
            <a:pPr marL="0" indent="0">
              <a:buNone/>
            </a:pP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Tabella1.                                        Tabella2.                                         Tabella3.</a:t>
            </a:r>
          </a:p>
          <a:p>
            <a:pPr marL="0" indent="0">
              <a:buNone/>
            </a:pP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indent="0">
              <a:buNone/>
            </a:pP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EB9D0D5-DAC9-46FE-A398-F4FB1396F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8" y="4014787"/>
            <a:ext cx="2162175" cy="187642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1047EC-E156-42E8-8041-87E6FF837DAE}"/>
              </a:ext>
            </a:extLst>
          </p:cNvPr>
          <p:cNvSpPr txBox="1"/>
          <p:nvPr/>
        </p:nvSpPr>
        <p:spPr>
          <a:xfrm>
            <a:off x="674160" y="5932019"/>
            <a:ext cx="2428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ambria" panose="02040503050406030204" pitchFamily="18" charset="0"/>
                <a:ea typeface="Cambria" panose="02040503050406030204" pitchFamily="18" charset="0"/>
              </a:rPr>
              <a:t>Riporta i dati relativi al consumo domestico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96EF69A-5839-4933-9B6A-D2C308078628}"/>
              </a:ext>
            </a:extLst>
          </p:cNvPr>
          <p:cNvSpPr txBox="1"/>
          <p:nvPr/>
        </p:nvSpPr>
        <p:spPr>
          <a:xfrm>
            <a:off x="10280118" y="1936129"/>
            <a:ext cx="1817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*Nota: ogni </a:t>
            </a:r>
            <a:r>
              <a:rPr lang="it-IT" sz="1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ktep</a:t>
            </a:r>
            <a:r>
              <a:rPr lang="it-IT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(</a:t>
            </a:r>
            <a:r>
              <a:rPr lang="it-IT" sz="1600" dirty="0" err="1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kilotonnellata</a:t>
            </a:r>
            <a:r>
              <a:rPr lang="it-IT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equivalente di petrolio) corrisponde a 1,16·10</a:t>
            </a:r>
            <a:r>
              <a:rPr lang="it-IT" sz="16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⁷</a:t>
            </a:r>
            <a:r>
              <a:rPr lang="it-IT" sz="160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KWh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2284CC1-4D2D-4D5C-85CD-FE04DB645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359" y="4014787"/>
            <a:ext cx="2190750" cy="1876425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F9DDC7D-7651-4DA3-84C7-D2A5BBC99D1A}"/>
              </a:ext>
            </a:extLst>
          </p:cNvPr>
          <p:cNvSpPr txBox="1"/>
          <p:nvPr/>
        </p:nvSpPr>
        <p:spPr>
          <a:xfrm>
            <a:off x="3552332" y="5932019"/>
            <a:ext cx="2428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ambria" panose="02040503050406030204" pitchFamily="18" charset="0"/>
                <a:ea typeface="Cambria" panose="02040503050406030204" pitchFamily="18" charset="0"/>
              </a:rPr>
              <a:t>Riporta i dati relativi al consumo del settore terziario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111AA28F-65E9-4DB4-BAC0-864EDE683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012" y="4013200"/>
            <a:ext cx="2190750" cy="1476375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EEC5A394-123A-48D0-ABC4-84C42E953539}"/>
              </a:ext>
            </a:extLst>
          </p:cNvPr>
          <p:cNvSpPr txBox="1"/>
          <p:nvPr/>
        </p:nvSpPr>
        <p:spPr>
          <a:xfrm>
            <a:off x="6464499" y="5527456"/>
            <a:ext cx="24288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ambria" panose="02040503050406030204" pitchFamily="18" charset="0"/>
                <a:ea typeface="Cambria" panose="02040503050406030204" pitchFamily="18" charset="0"/>
              </a:rPr>
              <a:t>Riporta i dati relativi al consumo del settore trasporti</a:t>
            </a:r>
          </a:p>
        </p:txBody>
      </p:sp>
    </p:spTree>
    <p:extLst>
      <p:ext uri="{BB962C8B-B14F-4D97-AF65-F5344CB8AC3E}">
        <p14:creationId xmlns:p14="http://schemas.microsoft.com/office/powerpoint/2010/main" val="998631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6176120-5DDD-43B5-BF2C-F2C429E1EBB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633047"/>
                <a:ext cx="9029374" cy="5408316"/>
              </a:xfrm>
            </p:spPr>
            <p:txBody>
              <a:bodyPr/>
              <a:lstStyle/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I dati raccolti sono stati sfruttati per stimare il costo medio per km e il conseguente costo ipotetico per l’elettrificazione di tutta la linea ferroviaria</a:t>
                </a:r>
                <a:r>
                  <a:rPr lang="it-IT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17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𝐶𝑜𝑠𝑡𝑜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3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𝑇𝑟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𝑡𝑜𝑡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∗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1,07</m:t>
                    </m:r>
                    <m:f>
                      <m:fPr>
                        <m:ctrlPr>
                          <a:rPr lang="it-IT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tx1"/>
                            </a:solidFill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it-IT" dirty="0">
                            <a:solidFill>
                              <a:schemeClr val="tx1"/>
                            </a:solidFill>
                            <a:latin typeface="Cambria" panose="02040503050406030204" pitchFamily="18" charset="0"/>
                            <a:ea typeface="Cambria" panose="02040503050406030204" pitchFamily="18" charset="0"/>
                          </a:rPr>
                          <m:t>€</m:t>
                        </m:r>
                      </m:num>
                      <m:den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" panose="02040503050406030204" pitchFamily="18" charset="0"/>
                          </a:rPr>
                          <m:t>𝑘𝑚</m:t>
                        </m:r>
                      </m:den>
                    </m:f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=6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80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𝑀𝐿𝑁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6176120-5DDD-43B5-BF2C-F2C429E1EB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633047"/>
                <a:ext cx="9029374" cy="5408316"/>
              </a:xfrm>
              <a:blipFill>
                <a:blip r:embed="rId2"/>
                <a:stretch>
                  <a:fillRect l="-135" r="-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BEAF7465-97E3-4844-8227-6EB8EA87D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360565"/>
              </p:ext>
            </p:extLst>
          </p:nvPr>
        </p:nvGraphicFramePr>
        <p:xfrm>
          <a:off x="2351373" y="939800"/>
          <a:ext cx="5681296" cy="17533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5696">
                  <a:extLst>
                    <a:ext uri="{9D8B030D-6E8A-4147-A177-3AD203B41FA5}">
                      <a16:colId xmlns:a16="http://schemas.microsoft.com/office/drawing/2014/main" val="3384640380"/>
                    </a:ext>
                  </a:extLst>
                </a:gridCol>
                <a:gridCol w="491066">
                  <a:extLst>
                    <a:ext uri="{9D8B030D-6E8A-4147-A177-3AD203B41FA5}">
                      <a16:colId xmlns:a16="http://schemas.microsoft.com/office/drawing/2014/main" val="15844417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36707433"/>
                    </a:ext>
                  </a:extLst>
                </a:gridCol>
                <a:gridCol w="948267">
                  <a:extLst>
                    <a:ext uri="{9D8B030D-6E8A-4147-A177-3AD203B41FA5}">
                      <a16:colId xmlns:a16="http://schemas.microsoft.com/office/drawing/2014/main" val="2556119918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134549784"/>
                    </a:ext>
                  </a:extLst>
                </a:gridCol>
              </a:tblGrid>
              <a:tr h="290925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solidFill>
                            <a:schemeClr val="tx1"/>
                          </a:solidFill>
                          <a:effectLst/>
                        </a:rPr>
                        <a:t>Tratta</a:t>
                      </a:r>
                      <a:endParaRPr lang="it-IT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solidFill>
                            <a:schemeClr val="tx1"/>
                          </a:solidFill>
                          <a:effectLst/>
                        </a:rPr>
                        <a:t>km</a:t>
                      </a:r>
                      <a:endParaRPr lang="it-IT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Costo (M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€</a:t>
                      </a:r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) 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€</a:t>
                      </a:r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/km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Stato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562837"/>
                  </a:ext>
                </a:extLst>
              </a:tr>
              <a:tr h="290925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Palermo-Trapani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effectLst/>
                        </a:rPr>
                        <a:t>87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effectLst/>
                        </a:rPr>
                        <a:t>72,1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effectLst/>
                        </a:rPr>
                        <a:t>0,83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preesistente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275642"/>
                  </a:ext>
                </a:extLst>
              </a:tr>
              <a:tr h="29868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solidFill>
                            <a:schemeClr val="tx1"/>
                          </a:solidFill>
                          <a:effectLst/>
                        </a:rPr>
                        <a:t>Lamezia-Terme Sibari</a:t>
                      </a:r>
                      <a:endParaRPr lang="it-IT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solidFill>
                            <a:schemeClr val="tx1"/>
                          </a:solidFill>
                          <a:effectLst/>
                        </a:rPr>
                        <a:t>216</a:t>
                      </a:r>
                      <a:endParaRPr lang="it-IT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175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solidFill>
                            <a:schemeClr val="tx1"/>
                          </a:solidFill>
                          <a:effectLst/>
                        </a:rPr>
                        <a:t>0,81</a:t>
                      </a:r>
                      <a:endParaRPr lang="it-IT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preesistente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720205"/>
                  </a:ext>
                </a:extLst>
              </a:tr>
              <a:tr h="290925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Empoli-Siena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effectLst/>
                        </a:rPr>
                        <a:t>76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effectLst/>
                        </a:rPr>
                        <a:t>100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effectLst/>
                        </a:rPr>
                        <a:t>1,32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preesistente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44037"/>
                  </a:ext>
                </a:extLst>
              </a:tr>
              <a:tr h="290925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solidFill>
                            <a:schemeClr val="tx1"/>
                          </a:solidFill>
                          <a:effectLst/>
                        </a:rPr>
                        <a:t>Biella-Santhià</a:t>
                      </a:r>
                      <a:endParaRPr lang="it-IT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solidFill>
                            <a:schemeClr val="tx1"/>
                          </a:solidFill>
                          <a:effectLst/>
                        </a:rPr>
                        <a:t>26,7</a:t>
                      </a:r>
                      <a:endParaRPr lang="it-IT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solidFill>
                            <a:schemeClr val="tx1"/>
                          </a:solidFill>
                          <a:effectLst/>
                        </a:rPr>
                        <a:t>12,7</a:t>
                      </a:r>
                      <a:endParaRPr lang="it-IT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solidFill>
                            <a:schemeClr val="tx1"/>
                          </a:solidFill>
                          <a:effectLst/>
                        </a:rPr>
                        <a:t>0,48</a:t>
                      </a:r>
                      <a:endParaRPr lang="it-IT" sz="11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preesistente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632306"/>
                  </a:ext>
                </a:extLst>
              </a:tr>
              <a:tr h="290925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u="none" strike="noStrike">
                          <a:effectLst/>
                        </a:rPr>
                        <a:t>Milano-Cortina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effectLst/>
                        </a:rPr>
                        <a:t>176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effectLst/>
                        </a:rPr>
                        <a:t>230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1100" u="none" strike="noStrike">
                          <a:effectLst/>
                        </a:rPr>
                        <a:t>1,31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preesistente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904088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BDB13B-8B7E-47EA-BCBE-DEE71F5054C8}"/>
              </a:ext>
            </a:extLst>
          </p:cNvPr>
          <p:cNvSpPr txBox="1"/>
          <p:nvPr/>
        </p:nvSpPr>
        <p:spPr>
          <a:xfrm>
            <a:off x="2338754" y="2780658"/>
            <a:ext cx="5706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00" b="0" i="1" u="none" strike="noStrike" kern="1200" cap="none" spc="0" normalizeH="0" baseline="0" noProof="0" dirty="0">
                <a:ln>
                  <a:noFill/>
                </a:ln>
                <a:solidFill>
                  <a:srgbClr val="54A02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Tabella 8: Consumo energetico trasporto pubblico per mezzo di trasporto (ktep)</a:t>
            </a: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42827104-4CD2-4E63-BD61-3C7AA0BB6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268351"/>
              </p:ext>
            </p:extLst>
          </p:nvPr>
        </p:nvGraphicFramePr>
        <p:xfrm>
          <a:off x="5003799" y="4405426"/>
          <a:ext cx="4004733" cy="381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34911">
                  <a:extLst>
                    <a:ext uri="{9D8B030D-6E8A-4147-A177-3AD203B41FA5}">
                      <a16:colId xmlns:a16="http://schemas.microsoft.com/office/drawing/2014/main" val="4247935921"/>
                    </a:ext>
                  </a:extLst>
                </a:gridCol>
                <a:gridCol w="1334911">
                  <a:extLst>
                    <a:ext uri="{9D8B030D-6E8A-4147-A177-3AD203B41FA5}">
                      <a16:colId xmlns:a16="http://schemas.microsoft.com/office/drawing/2014/main" val="1006307968"/>
                    </a:ext>
                  </a:extLst>
                </a:gridCol>
                <a:gridCol w="1334911">
                  <a:extLst>
                    <a:ext uri="{9D8B030D-6E8A-4147-A177-3AD203B41FA5}">
                      <a16:colId xmlns:a16="http://schemas.microsoft.com/office/drawing/2014/main" val="98397588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€</a:t>
                      </a:r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/km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n-NO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Scarto (M</a:t>
                      </a:r>
                      <a:r>
                        <a:rPr lang="it-IT" sz="11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€</a:t>
                      </a:r>
                      <a:r>
                        <a:rPr lang="nn-NO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/km)</a:t>
                      </a:r>
                      <a:endParaRPr lang="nn-NO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Err. Rel.</a:t>
                      </a:r>
                      <a:endParaRPr lang="it-IT" sz="11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1169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1,07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0,25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u="none" strike="noStrike" dirty="0">
                          <a:effectLst/>
                        </a:rPr>
                        <a:t>0,24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2117169"/>
                  </a:ext>
                </a:extLst>
              </a:tr>
            </a:tbl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2C2BCF60-C446-4DC4-824F-24ABF2F1497C}"/>
              </a:ext>
            </a:extLst>
          </p:cNvPr>
          <p:cNvSpPr txBox="1"/>
          <p:nvPr/>
        </p:nvSpPr>
        <p:spPr>
          <a:xfrm>
            <a:off x="5003799" y="4840719"/>
            <a:ext cx="40047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000" b="0" i="1" u="none" strike="noStrike" kern="1200" cap="none" spc="0" normalizeH="0" baseline="0" noProof="0" dirty="0">
                <a:ln>
                  <a:noFill/>
                </a:ln>
                <a:solidFill>
                  <a:srgbClr val="54A021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Tabella 9: Costo medio a km, scarto, errore relativo</a:t>
            </a:r>
          </a:p>
        </p:txBody>
      </p:sp>
    </p:spTree>
    <p:extLst>
      <p:ext uri="{BB962C8B-B14F-4D97-AF65-F5344CB8AC3E}">
        <p14:creationId xmlns:p14="http://schemas.microsoft.com/office/powerpoint/2010/main" val="1120670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8C64F74-ADD1-429E-BD8B-AD77A76635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5469" y="1488613"/>
                <a:ext cx="8944968" cy="3880773"/>
              </a:xfrm>
            </p:spPr>
            <p:txBody>
              <a:bodyPr/>
              <a:lstStyle/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Sostituzione intero parco treni: locomotive con sistemi di strisciamento per realizzare almeno due contatti elettrici costanti (ruote-rotaie e trolley-linea aerea di contatto)</a:t>
                </a:r>
              </a:p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Sostituendo il parco treni volendo conservare le varie capienze si possono</a:t>
                </a:r>
              </a:p>
              <a:p>
                <a:pPr lvl="1" algn="just">
                  <a:buFont typeface="Courier New" panose="02070309020205020404" pitchFamily="49" charset="0"/>
                  <a:buChar char="o"/>
                </a:pPr>
                <a:r>
                  <a:rPr lang="it-IT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Sostituire i «minuetto» diesel con «minuetto» elettrici</a:t>
                </a:r>
                <a:r>
                  <a:rPr lang="it-IT" sz="1800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18</a:t>
                </a:r>
                <a:endParaRPr lang="it-IT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45720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𝐶𝑜𝑠𝑡𝑜</m:t>
                      </m:r>
                      <m:r>
                        <a:rPr lang="it-IT" sz="1800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4</m:t>
                      </m:r>
                      <m:r>
                        <a:rPr lang="it-IT" sz="1800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it-IT" sz="1800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40∗3,3 </m:t>
                      </m:r>
                      <m:r>
                        <a:rPr lang="it-IT" sz="1800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it-IT" sz="1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€</m:t>
                      </m:r>
                      <m:r>
                        <a:rPr lang="it-IT" sz="1800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=132 </m:t>
                      </m:r>
                      <m:r>
                        <a:rPr lang="it-IT" sz="1800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it-IT" sz="1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€</m:t>
                      </m:r>
                    </m:oMath>
                  </m:oMathPara>
                </a14:m>
                <a:endParaRPr lang="it-IT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685800" lvl="1" algn="just">
                  <a:buFont typeface="Courier New" panose="02070309020205020404" pitchFamily="49" charset="0"/>
                  <a:buChar char="o"/>
                </a:pPr>
                <a:r>
                  <a:rPr lang="it-IT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Sostituire i restanti treni (dimensioni superiori) con TSR AnsaldoBreda</a:t>
                </a:r>
                <a:r>
                  <a:rPr lang="it-IT" sz="1800" baseline="30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18</a:t>
                </a:r>
                <a:r>
                  <a:rPr lang="it-IT" sz="18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da 306 posti</a:t>
                </a:r>
              </a:p>
              <a:p>
                <a:pPr marL="400050" lvl="1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𝐶𝑜𝑠𝑡𝑜</m:t>
                      </m:r>
                      <m:r>
                        <a:rPr lang="it-IT" sz="1800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5</m:t>
                      </m:r>
                      <m:r>
                        <a:rPr lang="it-IT" sz="1800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</m:t>
                      </m:r>
                      <m:r>
                        <a:rPr lang="it-IT" sz="1800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38</m:t>
                      </m:r>
                      <m:r>
                        <a:rPr lang="it-IT" sz="1800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∗</m:t>
                      </m:r>
                      <m:r>
                        <a:rPr lang="it-IT" sz="1800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5,44</m:t>
                      </m:r>
                      <m:r>
                        <a:rPr lang="it-IT" sz="1800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it-IT" sz="1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€</m:t>
                      </m:r>
                      <m:r>
                        <a:rPr lang="it-IT" sz="1800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=207 </m:t>
                      </m:r>
                      <m:r>
                        <a:rPr lang="it-IT" sz="1800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𝑀</m:t>
                      </m:r>
                      <m:r>
                        <m:rPr>
                          <m:nor/>
                        </m:rPr>
                        <a:rPr lang="it-IT" sz="1800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€</m:t>
                      </m:r>
                    </m:oMath>
                  </m:oMathPara>
                </a14:m>
                <a:endParaRPr lang="it-IT" sz="18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it-IT" i="1" dirty="0">
                  <a:latin typeface="Cambria Math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𝐶𝑜𝑠𝑡𝑜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 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𝑡𝑜𝑡𝑎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𝑙𝑒</m:t>
                      </m:r>
                      <m:r>
                        <a:rPr lang="it-IT" i="1" dirty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=3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3</m:t>
                      </m:r>
                      <m:r>
                        <a:rPr lang="it-IT" b="0" i="0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9 </m:t>
                      </m:r>
                      <m:r>
                        <m:rPr>
                          <m:sty m:val="p"/>
                        </m:rPr>
                        <a:rPr lang="it-IT" b="0" i="0" dirty="0" smtClean="0">
                          <a:latin typeface="Cambria Math" panose="02040503050406030204" pitchFamily="18" charset="0"/>
                          <a:ea typeface="Cambria" panose="02040503050406030204" pitchFamily="18" charset="0"/>
                        </a:rPr>
                        <m:t>M</m:t>
                      </m:r>
                      <m:r>
                        <m:rPr>
                          <m:nor/>
                        </m:rPr>
                        <a:rPr lang="it-IT" dirty="0">
                          <a:solidFill>
                            <a:schemeClr val="tx1"/>
                          </a:solidFill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m:t>€</m:t>
                      </m:r>
                    </m:oMath>
                  </m:oMathPara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88C64F74-ADD1-429E-BD8B-AD77A76635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5469" y="1488613"/>
                <a:ext cx="8944968" cy="3880773"/>
              </a:xfrm>
              <a:blipFill>
                <a:blip r:embed="rId2"/>
                <a:stretch>
                  <a:fillRect l="-204" t="-942" r="-5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11352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1563C1-78D1-4AA2-8635-06ADA631F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696" y="342314"/>
            <a:ext cx="5056503" cy="1320800"/>
          </a:xfrm>
        </p:spPr>
        <p:txBody>
          <a:bodyPr>
            <a:normAutofit/>
          </a:bodyPr>
          <a:lstStyle/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Progetti e incentivi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E08D81-166F-44C6-AD42-A471801ED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4037" y="1448973"/>
            <a:ext cx="6386732" cy="4592390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</a:pP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Il Parlamento europeo ha approvato in via definitiva il  Just Transition Fund (JTF) che «Aiuterà i paesi dell’Ue a far fronte all’impatto sociale ed economico della transizione verso la neutralità climatica» per un complessivo di 17,5 miliardi di Euro. «Per essere ammissibili, i progetti devono concentrarsi su diversificazione economica, riconversione o creazione di posti di lavoro, oppure contribuire alla transizione verso un’economia europea sostenibile, circolare e climaticamente neutra. Particolare attenzione sarà dedicata alle specificità di isole, zone insulari e regioni ultraperiferiche» </a:t>
            </a:r>
          </a:p>
          <a:p>
            <a:pPr algn="just">
              <a:lnSpc>
                <a:spcPct val="90000"/>
              </a:lnSpc>
            </a:pP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La quota degli investimenti forniti dai finanziamenti dell’Ue è fissata a un massimo di 85% per le regioni meno sviluppate, 70% per le regioni in transizione e 50% per le regioni più sviluppate </a:t>
            </a:r>
            <a:r>
              <a:rPr lang="it-IT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</a:p>
        </p:txBody>
      </p:sp>
      <p:pic>
        <p:nvPicPr>
          <p:cNvPr id="9" name="Immagine 8" descr="Immagine che contiene cielo, esterni, rotaie, trasporto&#10;&#10;Descrizione generata automaticamente">
            <a:extLst>
              <a:ext uri="{FF2B5EF4-FFF2-40B4-BE49-F238E27FC236}">
                <a16:creationId xmlns:a16="http://schemas.microsoft.com/office/drawing/2014/main" id="{5F579E57-21A0-4C64-A84F-5D69F1932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2" r="22332" b="2"/>
          <a:stretch/>
        </p:blipFill>
        <p:spPr>
          <a:xfrm>
            <a:off x="20" y="-1"/>
            <a:ext cx="4164017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6845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8E1C3E-0AD9-4A93-88BE-D6F10702A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19311"/>
            <a:ext cx="8596668" cy="4522051"/>
          </a:xfrm>
        </p:spPr>
        <p:txBody>
          <a:bodyPr/>
          <a:lstStyle/>
          <a:p>
            <a:pPr algn="just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Il comune di Sant’Antioco propone di sfruttare il "Just Transition Fund" per la realizzazione una metropolitana che colleghi Calasetta a Carbonia (27 km)</a:t>
            </a:r>
            <a:r>
              <a:rPr lang="it-IT" baseline="30000" dirty="0">
                <a:latin typeface="Cambria" panose="02040503050406030204" pitchFamily="18" charset="0"/>
                <a:ea typeface="Cambria" panose="02040503050406030204" pitchFamily="18" charset="0"/>
              </a:rPr>
              <a:t>19</a:t>
            </a: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algn="just"/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2019: Bando della Regione per le PMI di 4 milioni di euro a sportello per sostituire i veicoli a motore.  Il bando era rivolto alle imprese sarde operative da almeno 5 anni. Gli interventi consisterono nella sostituzione di un veicolo a motore di proprietà dell’impresa richiedente con un veicolo elettrico nuovo di fabbrica, della stessa tipologia di quello dismesso. Rimborso fino al 75% del costo del veicolo con spesa minima 1500 euro</a:t>
            </a:r>
            <a:r>
              <a:rPr lang="it-IT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21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. Questo bando pare sia annualmente riproposto (2020)</a:t>
            </a:r>
            <a:r>
              <a:rPr lang="it-IT" baseline="30000" dirty="0">
                <a:latin typeface="Cambria" panose="02040503050406030204" pitchFamily="18" charset="0"/>
                <a:ea typeface="Cambria" panose="02040503050406030204" pitchFamily="18" charset="0"/>
              </a:rPr>
              <a:t>22</a:t>
            </a: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325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77AAB287-BE2E-40F6-ABC6-0159CB8F5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320" y="347491"/>
            <a:ext cx="3737268" cy="1320800"/>
          </a:xfrm>
        </p:spPr>
        <p:txBody>
          <a:bodyPr>
            <a:normAutofit/>
          </a:bodyPr>
          <a:lstStyle/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SVILUPPI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C8DE0CB-2F9A-4286-A7E7-C6B539FC8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3631" y="1785381"/>
            <a:ext cx="4623754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TRASPORTI</a:t>
            </a:r>
          </a:p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Miglioramento batterie auto, utilizzo di nuovi materiali e aumento dell’efficienza</a:t>
            </a:r>
          </a:p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Esempio: super condensatore Lamborghini </a:t>
            </a:r>
            <a:r>
              <a:rPr lang="it-IT" dirty="0" err="1">
                <a:latin typeface="Cambria" panose="02040503050406030204" pitchFamily="18" charset="0"/>
                <a:ea typeface="Cambria" panose="02040503050406030204" pitchFamily="18" charset="0"/>
              </a:rPr>
              <a:t>Siàn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 (“Metal-</a:t>
            </a:r>
            <a:r>
              <a:rPr lang="it-IT" dirty="0" err="1">
                <a:latin typeface="Cambria" panose="02040503050406030204" pitchFamily="18" charset="0"/>
                <a:ea typeface="Cambria" panose="02040503050406030204" pitchFamily="18" charset="0"/>
              </a:rPr>
              <a:t>Organic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 Frameworks” (MOF) ) che raddoppia la densità energetica rispetto alle precedenti batterie¹³⁾</a:t>
            </a:r>
          </a:p>
        </p:txBody>
      </p:sp>
      <p:pic>
        <p:nvPicPr>
          <p:cNvPr id="16" name="Immagine 15" descr="Immagine che contiene automobile&#10;&#10;Descrizione generata automaticamente">
            <a:extLst>
              <a:ext uri="{FF2B5EF4-FFF2-40B4-BE49-F238E27FC236}">
                <a16:creationId xmlns:a16="http://schemas.microsoft.com/office/drawing/2014/main" id="{5072DDD6-B2C1-481D-A710-9EE4DB2AA3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4" r="15596"/>
          <a:stretch/>
        </p:blipFill>
        <p:spPr>
          <a:xfrm>
            <a:off x="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89D14FD-89AE-4F90-B7D0-C4EA3478B4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8" r="39825" b="-1"/>
          <a:stretch/>
        </p:blipFill>
        <p:spPr>
          <a:xfrm>
            <a:off x="9274002" y="-1"/>
            <a:ext cx="2917998" cy="3336584"/>
          </a:xfrm>
          <a:custGeom>
            <a:avLst/>
            <a:gdLst/>
            <a:ahLst/>
            <a:cxnLst/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5604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4DEBEF-76A6-48D2-BBF3-B3A5F0F23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48862"/>
          </a:xfrm>
        </p:spPr>
        <p:txBody>
          <a:bodyPr/>
          <a:lstStyle/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CONCLUSIONI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F70BBD-7EDD-4ED7-878D-30945323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58462"/>
            <a:ext cx="8596668" cy="4282901"/>
          </a:xfrm>
        </p:spPr>
        <p:txBody>
          <a:bodyPr/>
          <a:lstStyle/>
          <a:p>
            <a:pPr marL="0" indent="0">
              <a:buNone/>
            </a:pPr>
            <a:r>
              <a:rPr lang="it-IT" sz="2000" b="1" dirty="0">
                <a:solidFill>
                  <a:schemeClr val="accent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TRASPORTI</a:t>
            </a:r>
          </a:p>
          <a:p>
            <a:pPr marL="0" indent="0" algn="just">
              <a:buNone/>
            </a:pPr>
            <a:r>
              <a:rPr lang="it-IT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L’elettrificazione del sistema trasporti, integrata in uno scenario di conversione regionale all’approvvigionamento energetico sostenibile, sia una soluzione competitiva e in linea con le politiche in termini di transizione energetica nell’UE.</a:t>
            </a:r>
          </a:p>
          <a:p>
            <a:pPr marL="0" indent="0" algn="just">
              <a:buNone/>
            </a:pPr>
            <a:r>
              <a:rPr lang="it-IT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In ambito pubblico è possibile attivare piani competitivi di sostituzione e conversione del sistema attuale alla trazione elettrica, con grandi vantaggi in termini di consumo energetico.</a:t>
            </a:r>
          </a:p>
          <a:p>
            <a:pPr marL="0" indent="0" algn="just">
              <a:buNone/>
            </a:pPr>
            <a:r>
              <a:rPr lang="it-IT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 costi ancora proibitivi e l’assenza di un’infrastruttura di ricarica regionale limitano la diffusione su larga scala in ambito privato. Necessita, pertanto, un sistema di incentivi accessibili al privato cittadino. </a:t>
            </a:r>
            <a:endParaRPr lang="it-IT" dirty="0">
              <a:solidFill>
                <a:schemeClr val="accent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8989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A95687-F6CE-4C6D-A4B4-DAA7BD098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it-IT" dirty="0"/>
            </a:br>
            <a:br>
              <a:rPr lang="it-IT" dirty="0"/>
            </a:br>
            <a:br>
              <a:rPr lang="it-IT" dirty="0"/>
            </a:br>
            <a:br>
              <a:rPr lang="it-IT" dirty="0"/>
            </a:br>
            <a:br>
              <a:rPr lang="it-IT" dirty="0"/>
            </a:br>
            <a:r>
              <a:rPr lang="it-IT" dirty="0"/>
              <a:t>Grazie per l’attenzione !!</a:t>
            </a:r>
          </a:p>
        </p:txBody>
      </p:sp>
    </p:spTree>
    <p:extLst>
      <p:ext uri="{BB962C8B-B14F-4D97-AF65-F5344CB8AC3E}">
        <p14:creationId xmlns:p14="http://schemas.microsoft.com/office/powerpoint/2010/main" val="2628966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927FC2E0-0689-4491-B479-211DBE768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it-IT">
                <a:latin typeface="Cambria" panose="02040503050406030204" pitchFamily="18" charset="0"/>
                <a:ea typeface="Cambria" panose="02040503050406030204" pitchFamily="18" charset="0"/>
              </a:rPr>
              <a:t>Appendice</a:t>
            </a: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213CE60-EDDE-43F5-A3D3-F34C1AF26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</a:rPr>
              <a:t>1)</a:t>
            </a: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https://www.arera.it/allegati/operatori/pds/200731_RSE_Studio_Infrastrutture_Sardegna_FINALE.pdf</a:t>
            </a:r>
            <a:endParaRPr lang="it-IT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</a:rPr>
              <a:t>2) </a:t>
            </a: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https://www.unionesarda.it/economia/centrali-elettriche-essenziali-in-sardegna-restano-quattro-f21p2hti</a:t>
            </a:r>
            <a:endParaRPr lang="it-IT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</a:rPr>
              <a:t>3) </a:t>
            </a: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https://www.cobascagliari.org/wp-content/uploads/2020/01/DocumentoEnergiaSardegna_phase-out2025.pdf</a:t>
            </a:r>
            <a:endParaRPr lang="it-IT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</a:rPr>
              <a:t>4) </a:t>
            </a: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http://www.sardegnaagricoltura.it/index.php?xsl=443&amp;s=46641&amp;v=2&amp;c=3535</a:t>
            </a:r>
            <a:endParaRPr lang="it-IT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</a:rPr>
              <a:t>5) </a:t>
            </a: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https://www.statisticheitalia.it/sardegna/nuoro/zone-altimetriche.html</a:t>
            </a:r>
            <a:endParaRPr lang="it-IT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</a:rPr>
              <a:t>6) </a:t>
            </a:r>
            <a:r>
              <a:rPr lang="it-IT" sz="1700" dirty="0"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https://www.rinnovabili.it/energia/termodinamico/solare-termodinamico-sardegna/</a:t>
            </a:r>
            <a:endParaRPr lang="it-IT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it-IT" sz="17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it-IT" sz="17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7128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D461A1-F7E8-4B78-8E8E-38FF313E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3" y="696706"/>
            <a:ext cx="4996139" cy="546458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</a:rPr>
              <a:t>7)</a:t>
            </a: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https://delibere.regione.sardegna.it/protected/54141/0/def/ref/DBR54000/</a:t>
            </a:r>
            <a:endParaRPr lang="it-IT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</a:rPr>
              <a:t>8) </a:t>
            </a: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https://portal.sardegnasira.it/web/sardegnaambiente/dettaglio-progetti-via?idOst=38257</a:t>
            </a:r>
            <a:endParaRPr lang="it-IT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</a:rPr>
              <a:t>9)</a:t>
            </a: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https://delibere.regione.sardegna.it/protected/51950/0/def/ref/DBR51922/</a:t>
            </a:r>
            <a:endParaRPr lang="it-IT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</a:rPr>
              <a:t>10)</a:t>
            </a: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https://www.gse.it/normativa_site/GSE%20Documenti%20normativa/SARDEGNA_DGR_n59-89__27_11_2020.pdf</a:t>
            </a:r>
            <a:endParaRPr lang="it-IT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</a:rPr>
              <a:t>11)</a:t>
            </a: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https://www.mise.gov.it/images/stories/documenti/PNIEC_finale_17012020.pdf</a:t>
            </a:r>
            <a:endParaRPr lang="it-IT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</a:rPr>
              <a:t>14) </a:t>
            </a: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  <a:hlinkClick r:id="rId7"/>
              </a:rPr>
              <a:t>https://www.autobusweb.com/wp-content/uploads/2020/06/Presentazione-rse_corretta-1.pdf</a:t>
            </a:r>
            <a:endParaRPr lang="it-IT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lnSpc>
                <a:spcPct val="90000"/>
              </a:lnSpc>
            </a:pPr>
            <a:endParaRPr lang="it-IT" sz="15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266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5F7E3B-C5F1-40E0-A491-558BAFBC1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241804" y="1460500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50DC19-ED5A-4895-AAA7-B488CE8C7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 lnSpcReduction="1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lang="it-IT" sz="1500" dirty="0">
              <a:solidFill>
                <a:prstClr val="white">
                  <a:lumMod val="75000"/>
                  <a:lumOff val="25000"/>
                </a:prst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it-IT" sz="1500" dirty="0">
                <a:solidFill>
                  <a:prstClr val="white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15) </a:t>
            </a:r>
            <a:r>
              <a:rPr lang="it-IT" sz="1500" dirty="0">
                <a:solidFill>
                  <a:prstClr val="white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Cambria" panose="02040503050406030204" pitchFamily="18" charset="0"/>
                <a:hlinkClick r:id="rId2"/>
              </a:rPr>
              <a:t>https://www.ansa.it/canale_motori/notizie/eco_mobilita/2021/05/11/recovery-ctm-30-milioni-per-bus-elettrici-a-cagliari_948fed73-afd8-40ca-902d-5424448bed7a.html</a:t>
            </a:r>
            <a:endParaRPr lang="it-IT" sz="1500" dirty="0">
              <a:solidFill>
                <a:prstClr val="white">
                  <a:lumMod val="75000"/>
                  <a:lumOff val="25000"/>
                </a:prst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lang="it-IT" sz="1500" dirty="0">
                <a:solidFill>
                  <a:prstClr val="white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16) </a:t>
            </a:r>
            <a:r>
              <a:rPr lang="it-IT" sz="1500" dirty="0">
                <a:solidFill>
                  <a:prstClr val="white">
                    <a:lumMod val="75000"/>
                    <a:lumOff val="25000"/>
                  </a:prstClr>
                </a:solidFill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https://ctmcagliari.portaletrasparenza.net/media/files/Bilancio%20d'esercizio%202019.pdf</a:t>
            </a:r>
            <a:endParaRPr lang="it-IT" sz="1500" dirty="0">
              <a:solidFill>
                <a:prstClr val="white">
                  <a:lumMod val="75000"/>
                  <a:lumOff val="25000"/>
                </a:prst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12)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hlinkClick r:id="rId4"/>
              </a:rPr>
              <a:t>https://www.ansa.it/canale_scienza_tecnica/notizie/energia/2018/08/01/grande-piramide-i-fisici-scoprono-il-segreto-della-sua-energia-_172052f1-4547-47cf-8faf-78b79ec92c47.html</a:t>
            </a:r>
            <a:endParaRPr kumimoji="0" lang="it-IT" sz="1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13) 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hlinkClick r:id="rId5"/>
              </a:rPr>
              <a:t>https://www.lamborghini.com/it-en/news/lamborghini-ibride-e-mit-brevetto-per-supercondensatori</a:t>
            </a: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</a:rPr>
              <a:t>17) </a:t>
            </a:r>
            <a:r>
              <a:rPr lang="it-IT" sz="1500" dirty="0"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https://www.ilsole24ore.com/art/fs-investimenti-14-miliardi-l-elettrificazione-rete-AD4vWjn</a:t>
            </a:r>
            <a:endParaRPr lang="it-IT" sz="15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6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803C8A-9C8B-48C2-9991-5A26D29B3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71512"/>
            <a:ext cx="8922934" cy="53698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Tabella4.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1FDCCBB-E7BC-4A8F-92C4-58EF4E33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56" y="959849"/>
            <a:ext cx="3790950" cy="215265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5F06ECA-DF90-4196-9608-3A3BDB596FB3}"/>
              </a:ext>
            </a:extLst>
          </p:cNvPr>
          <p:cNvSpPr txBox="1"/>
          <p:nvPr/>
        </p:nvSpPr>
        <p:spPr>
          <a:xfrm>
            <a:off x="681163" y="3265914"/>
            <a:ext cx="3790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atin typeface="Cambria" panose="02040503050406030204" pitchFamily="18" charset="0"/>
                <a:ea typeface="Cambria" panose="02040503050406030204" pitchFamily="18" charset="0"/>
              </a:rPr>
              <a:t>Riporta i dati relativi al consumo del settore industriale senza considerare il consumo elettrico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73DD2CB-E1E2-4A8F-B377-E926F9009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147" y="671512"/>
            <a:ext cx="7277100" cy="4752975"/>
          </a:xfrm>
          <a:prstGeom prst="rect">
            <a:avLst/>
          </a:prstGeom>
        </p:spPr>
      </p:pic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438FE021-CEDC-4B5D-9BAA-FC53E92A096B}"/>
              </a:ext>
            </a:extLst>
          </p:cNvPr>
          <p:cNvCxnSpPr/>
          <p:nvPr/>
        </p:nvCxnSpPr>
        <p:spPr>
          <a:xfrm>
            <a:off x="5725551" y="1139483"/>
            <a:ext cx="116761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8D4CB96E-8350-4AD8-997D-4B2E39AB307E}"/>
              </a:ext>
            </a:extLst>
          </p:cNvPr>
          <p:cNvCxnSpPr/>
          <p:nvPr/>
        </p:nvCxnSpPr>
        <p:spPr>
          <a:xfrm>
            <a:off x="6893169" y="1139483"/>
            <a:ext cx="0" cy="391081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520C65BF-3862-46BE-AD29-E2E0308D4270}"/>
              </a:ext>
            </a:extLst>
          </p:cNvPr>
          <p:cNvCxnSpPr/>
          <p:nvPr/>
        </p:nvCxnSpPr>
        <p:spPr>
          <a:xfrm flipH="1">
            <a:off x="5725551" y="5050302"/>
            <a:ext cx="116761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733B63E4-1938-4B75-8CD0-40F30384C7D1}"/>
              </a:ext>
            </a:extLst>
          </p:cNvPr>
          <p:cNvCxnSpPr/>
          <p:nvPr/>
        </p:nvCxnSpPr>
        <p:spPr>
          <a:xfrm>
            <a:off x="5725551" y="1139483"/>
            <a:ext cx="0" cy="391081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A2B4544E-2E9E-4F66-AB65-2F76BB69603E}"/>
              </a:ext>
            </a:extLst>
          </p:cNvPr>
          <p:cNvCxnSpPr/>
          <p:nvPr/>
        </p:nvCxnSpPr>
        <p:spPr>
          <a:xfrm flipH="1">
            <a:off x="4121834" y="4867422"/>
            <a:ext cx="1603717" cy="703384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76C6EA23-B162-4CC7-9F77-46478AB8639B}"/>
              </a:ext>
            </a:extLst>
          </p:cNvPr>
          <p:cNvSpPr txBox="1"/>
          <p:nvPr/>
        </p:nvSpPr>
        <p:spPr>
          <a:xfrm>
            <a:off x="2591731" y="5292785"/>
            <a:ext cx="18178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Dati presi in esame per il calcolo energetico</a:t>
            </a:r>
          </a:p>
        </p:txBody>
      </p:sp>
    </p:spTree>
    <p:extLst>
      <p:ext uri="{BB962C8B-B14F-4D97-AF65-F5344CB8AC3E}">
        <p14:creationId xmlns:p14="http://schemas.microsoft.com/office/powerpoint/2010/main" val="10542053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7DCAC0E-9C87-4C6E-B7D8-BF40F536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956733"/>
            <a:ext cx="8596668" cy="5084629"/>
          </a:xfrm>
        </p:spPr>
        <p:txBody>
          <a:bodyPr/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0C226"/>
              </a:buClr>
              <a:buSzPct val="80000"/>
              <a:buFont typeface="Wingdings 3" charset="2"/>
              <a:buChar char=""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18) 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lumOff val="25000"/>
                  </a:prst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  <a:hlinkClick r:id="rId2"/>
              </a:rPr>
              <a:t>http://www.stagniweb.it/costi_tr.htm</a:t>
            </a: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  <a:lumOff val="25000"/>
                </a:prst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19) 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https://www.comune.santantioco.ca.it/articolo/just-transition-fund-progetto-intermodalita-trasporto-urbano-carbonia-santantioco-calasetta</a:t>
            </a: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20) 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  <a:hlinkClick r:id="rId4"/>
              </a:rPr>
              <a:t>https://greenreport.it/news/economia-ecologica/approvato-il-just-transition-fund-ue-175-miliardi-di-euro-per-una-transizione-giusta-verso-uneconomia-verde/</a:t>
            </a: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21) 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  <a:hlinkClick r:id="rId5"/>
              </a:rPr>
              <a:t>https://www.sardegnaimpresa.eu/it/agevolazioni/aiuti-alle-piccole-e-medie-imprese-lo-sviluppo-della-mobilita-elettrica-sardegna</a:t>
            </a: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22) 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  <a:hlinkClick r:id="rId6"/>
              </a:rPr>
              <a:t>https://www.regione.sardegna.it/index.php?xsl=2425&amp;s=383006&amp;v=2&amp;c=15035&amp;t=1&amp;tb=15028</a:t>
            </a:r>
            <a:endParaRPr lang="it-IT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574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AE3931-8E26-4DAE-BA3F-272759433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3795" y="419894"/>
            <a:ext cx="5100207" cy="1320800"/>
          </a:xfrm>
        </p:spPr>
        <p:txBody>
          <a:bodyPr>
            <a:normAutofit/>
          </a:bodyPr>
          <a:lstStyle/>
          <a:p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CENTRALI ED ENERGIA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5B3198F-E827-4E83-AFB6-8AD8D8F55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3795" y="1784939"/>
            <a:ext cx="6518786" cy="465316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Le Centrali considerate essenziali da </a:t>
            </a:r>
            <a:r>
              <a:rPr lang="it-IT" i="1" dirty="0">
                <a:latin typeface="Cambria" panose="02040503050406030204" pitchFamily="18" charset="0"/>
                <a:ea typeface="Cambria" panose="02040503050406030204" pitchFamily="18" charset="0"/>
              </a:rPr>
              <a:t>TERNA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²⁾ sono 4: la </a:t>
            </a:r>
            <a:r>
              <a:rPr lang="it-IT" b="1" u="sng" dirty="0">
                <a:latin typeface="Cambria" panose="02040503050406030204" pitchFamily="18" charset="0"/>
                <a:ea typeface="Cambria" panose="02040503050406030204" pitchFamily="18" charset="0"/>
              </a:rPr>
              <a:t>Sulcis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 (ciclo combinato biocarburante-carbone) e l'impianto di </a:t>
            </a:r>
            <a:r>
              <a:rPr lang="it-IT" b="1" u="sng" dirty="0">
                <a:latin typeface="Cambria" panose="02040503050406030204" pitchFamily="18" charset="0"/>
                <a:ea typeface="Cambria" panose="02040503050406030204" pitchFamily="18" charset="0"/>
              </a:rPr>
              <a:t>Assemini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 (turbogas ciclo semplice a gasolio di Enel), la </a:t>
            </a:r>
            <a:r>
              <a:rPr lang="it-IT" b="1" u="sng" dirty="0" err="1">
                <a:latin typeface="Cambria" panose="02040503050406030204" pitchFamily="18" charset="0"/>
                <a:ea typeface="Cambria" panose="02040503050406030204" pitchFamily="18" charset="0"/>
              </a:rPr>
              <a:t>Biopower</a:t>
            </a:r>
            <a:r>
              <a:rPr lang="it-IT" b="1" u="sng" dirty="0">
                <a:latin typeface="Cambria" panose="02040503050406030204" pitchFamily="18" charset="0"/>
                <a:ea typeface="Cambria" panose="02040503050406030204" pitchFamily="18" charset="0"/>
              </a:rPr>
              <a:t> Sardegna di Ottana 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(ciclo combinato biocarburante-diesel di </a:t>
            </a:r>
            <a:r>
              <a:rPr lang="it-IT" dirty="0" err="1">
                <a:latin typeface="Cambria" panose="02040503050406030204" pitchFamily="18" charset="0"/>
                <a:ea typeface="Cambria" panose="02040503050406030204" pitchFamily="18" charset="0"/>
              </a:rPr>
              <a:t>Alperia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 Trading), e </a:t>
            </a:r>
            <a:r>
              <a:rPr lang="it-IT" b="1" u="sng" dirty="0" err="1">
                <a:latin typeface="Cambria" panose="02040503050406030204" pitchFamily="18" charset="0"/>
                <a:ea typeface="Cambria" panose="02040503050406030204" pitchFamily="18" charset="0"/>
              </a:rPr>
              <a:t>Fiumesanto</a:t>
            </a:r>
            <a:r>
              <a:rPr lang="it-IT" b="1" u="sng" dirty="0">
                <a:latin typeface="Cambria" panose="02040503050406030204" pitchFamily="18" charset="0"/>
                <a:ea typeface="Cambria" panose="02040503050406030204" pitchFamily="18" charset="0"/>
              </a:rPr>
              <a:t> di Porto Torres 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(ciclo semplice carbone di </a:t>
            </a:r>
            <a:r>
              <a:rPr lang="it-IT" dirty="0" err="1">
                <a:latin typeface="Cambria" panose="02040503050406030204" pitchFamily="18" charset="0"/>
                <a:ea typeface="Cambria" panose="02040503050406030204" pitchFamily="18" charset="0"/>
              </a:rPr>
              <a:t>Ep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 Produzione) </a:t>
            </a:r>
          </a:p>
          <a:p>
            <a:pPr>
              <a:lnSpc>
                <a:spcPct val="90000"/>
              </a:lnSpc>
            </a:pP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Altre Centrali³⁾: SARLUX a Sarroch (ciclo combinato gas e vapore di SARAS), centrale satellite a vapore (SARAS), Centrale ENI-</a:t>
            </a:r>
            <a:r>
              <a:rPr lang="it-IT" dirty="0" err="1">
                <a:latin typeface="Cambria" panose="02040503050406030204" pitchFamily="18" charset="0"/>
                <a:ea typeface="Cambria" panose="02040503050406030204" pitchFamily="18" charset="0"/>
              </a:rPr>
              <a:t>Matrica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 di </a:t>
            </a:r>
            <a:r>
              <a:rPr lang="it-IT" dirty="0" err="1">
                <a:latin typeface="Cambria" panose="02040503050406030204" pitchFamily="18" charset="0"/>
                <a:ea typeface="Cambria" panose="02040503050406030204" pitchFamily="18" charset="0"/>
              </a:rPr>
              <a:t>Portotorres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 (olio combustibile e scarti del cracking)</a:t>
            </a:r>
          </a:p>
          <a:p>
            <a:pPr>
              <a:lnSpc>
                <a:spcPct val="90000"/>
              </a:lnSpc>
            </a:pP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Secondo il documento³⁾, della </a:t>
            </a:r>
            <a:r>
              <a:rPr lang="it-IT" i="1" dirty="0">
                <a:latin typeface="Cambria" panose="02040503050406030204" pitchFamily="18" charset="0"/>
                <a:ea typeface="Cambria" panose="02040503050406030204" pitchFamily="18" charset="0"/>
              </a:rPr>
              <a:t>COBAS Cagliari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, l’energia in Sardegna viene prodotta al 48,8% da impianti termoelettrici e il </a:t>
            </a:r>
            <a:r>
              <a:rPr lang="it-IT" b="1" u="sng" dirty="0">
                <a:latin typeface="Cambria" panose="02040503050406030204" pitchFamily="18" charset="0"/>
                <a:ea typeface="Cambria" panose="02040503050406030204" pitchFamily="18" charset="0"/>
              </a:rPr>
              <a:t>51,5% da FER </a:t>
            </a: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(fonti energie rinnovabili)</a:t>
            </a:r>
          </a:p>
          <a:p>
            <a:pPr>
              <a:lnSpc>
                <a:spcPct val="90000"/>
              </a:lnSpc>
            </a:pPr>
            <a:r>
              <a:rPr lang="it-IT" dirty="0">
                <a:latin typeface="Cambria" panose="02040503050406030204" pitchFamily="18" charset="0"/>
                <a:ea typeface="Cambria" panose="02040503050406030204" pitchFamily="18" charset="0"/>
              </a:rPr>
              <a:t>Secondo lo stesso documento l’insieme delle centrali nell’isola può produrre 4,47·10⁹ W (4,47 GW) e nella produzione vi è un surplus rispetto alla domanda del 33% che viene venduta in Italia</a:t>
            </a:r>
          </a:p>
        </p:txBody>
      </p:sp>
      <p:pic>
        <p:nvPicPr>
          <p:cNvPr id="5" name="Immagine 4" descr="Immagine che contiene cielo, fabbrica, esterni, edificio&#10;&#10;Descrizione generata automaticamente">
            <a:extLst>
              <a:ext uri="{FF2B5EF4-FFF2-40B4-BE49-F238E27FC236}">
                <a16:creationId xmlns:a16="http://schemas.microsoft.com/office/drawing/2014/main" id="{D5ED07DE-E9A1-4D5B-A61E-7BD26864E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3" r="21660" b="-1"/>
          <a:stretch/>
        </p:blipFill>
        <p:spPr>
          <a:xfrm>
            <a:off x="21" y="-1"/>
            <a:ext cx="4173774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84732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D5A938-63B8-47C1-B365-06073F6754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9873" y="627209"/>
                <a:ext cx="8596668" cy="5914267"/>
              </a:xfrm>
            </p:spPr>
            <p:txBody>
              <a:bodyPr>
                <a:normAutofit/>
              </a:bodyPr>
              <a:lstStyle/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Stima energia termica ed elettrica consumata nel 2013 (post conversione </a:t>
                </a:r>
                <a:r>
                  <a:rPr lang="it-IT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ktep</a:t>
                </a: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in litri di benzina):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𝑦𝑒𝑎𝑟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=3,57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</m:sSup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𝑝𝑒𝑡𝑟𝑜𝑙𝑖𝑜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it-IT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 dirty="0">
                              <a:latin typeface="Cambria Math" panose="02040503050406030204" pitchFamily="18" charset="0"/>
                            </a:rPr>
                            <m:t>3,57</m:t>
                          </m:r>
                          <m:r>
                            <a:rPr lang="it-IT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p>
                            <m:sSupPr>
                              <m:ctrlPr>
                                <a:rPr lang="it-IT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  <m:r>
                            <a:rPr lang="it-IT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𝑘𝑊h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365×24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=4.075.342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𝑘𝑊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=4,07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𝐺𝑊</m:t>
                      </m:r>
                    </m:oMath>
                  </m:oMathPara>
                </a14:m>
                <a:endParaRPr lang="it-IT" dirty="0"/>
              </a:p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Stima energia termica ed elettrica dell’isola con un consumo giornaliero per persona di 3 kW: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𝑛𝑒𝑐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𝑘𝑊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×1,5×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𝑝𝑒𝑟𝑠𝑜𝑛𝑒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=4,5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𝐺𝑊</m:t>
                      </m:r>
                    </m:oMath>
                  </m:oMathPara>
                </a14:m>
                <a:endParaRPr lang="it-IT" dirty="0"/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Che è un dato simile all’energia elettrica prodotta</a:t>
                </a:r>
              </a:p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Stima energia termica ed elettrica prevista per il 2040 (post transizione energetica e aumento efficienza):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𝑦𝑒𝑎𝑟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38 TWh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38</m:t>
                        </m:r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it-IT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p>
                        </m:sSup>
                        <m:r>
                          <a:rPr lang="it-IT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𝑊h</m:t>
                        </m:r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365×24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den>
                    </m:f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=4,34 </m:t>
                    </m:r>
                    <m:r>
                      <a:rPr lang="it-I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algn="just"/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Siccome il 55% dell’energia elettrica è prodotta da fonti rinnovabili, per raggiungere una quota di 4,5 GW servirà raddoppiare la produzione da rinnovabili:</a:t>
                </a:r>
              </a:p>
              <a:p>
                <a:pPr marL="0" indent="0" algn="just">
                  <a:buNone/>
                </a:pPr>
                <a:endParaRPr lang="it-IT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0,515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∗4,5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GW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=2,31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GW</m:t>
                      </m:r>
                    </m:oMath>
                  </m:oMathPara>
                </a14:m>
                <a:endParaRPr lang="it-IT" b="0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𝑚𝑎𝑛𝑐𝑎𝑛𝑡𝑒</m:t>
                          </m:r>
                        </m:sub>
                      </m:sSub>
                      <m:r>
                        <a:rPr lang="it-I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4,5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𝐺𝑊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2,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31</m:t>
                      </m:r>
                      <m: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GW</m:t>
                      </m:r>
                      <m: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=2,19 </m:t>
                      </m:r>
                      <m:r>
                        <m:rPr>
                          <m:sty m:val="p"/>
                        </m:rPr>
                        <a:rPr lang="it-I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GW</m:t>
                      </m:r>
                    </m:oMath>
                  </m:oMathPara>
                </a14:m>
                <a:endParaRPr lang="it-IT" dirty="0">
                  <a:latin typeface="Cambria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DD5A938-63B8-47C1-B365-06073F675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9873" y="627209"/>
                <a:ext cx="8596668" cy="5914267"/>
              </a:xfrm>
              <a:blipFill>
                <a:blip r:embed="rId2"/>
                <a:stretch>
                  <a:fillRect l="-638" t="-722" r="-5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32135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B3B308-AE01-4CF0-9EC9-F4D657AAA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158" y="581464"/>
            <a:ext cx="4656385" cy="106445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3200" dirty="0">
                <a:latin typeface="Cambria" panose="02040503050406030204" pitchFamily="18" charset="0"/>
                <a:ea typeface="Cambria" panose="02040503050406030204" pitchFamily="18" charset="0"/>
              </a:rPr>
              <a:t>AREA NECESSARIA MANCANTE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E64091B-A786-4877-B7D6-1885143568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43158" y="1702191"/>
                <a:ext cx="5950634" cy="4395442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L’area necessaria per produrre 2 GW di potenza elettrica da energia solare fotovoltaica (calcolato durante il corso) è: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𝑐𝑒𝑙𝑙𝑎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𝑠𝑢𝑝</m:t>
                              </m:r>
                            </m:sub>
                          </m:sSub>
                        </m:den>
                      </m:f>
                      <m:r>
                        <a:rPr lang="it-IT" b="0" i="1">
                          <a:latin typeface="Cambria Math" panose="02040503050406030204" pitchFamily="18" charset="0"/>
                        </a:rPr>
                        <m:t>=30</m:t>
                      </m:r>
                      <m:f>
                        <m:fPr>
                          <m:type m:val="skw"/>
                          <m:ctrlPr>
                            <a:rPr lang="it-IT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it-IT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𝑠𝑢𝑝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𝑐𝑒𝑙𝑙𝑎</m:t>
                              </m:r>
                            </m:sub>
                          </m:sSub>
                        </m:den>
                      </m:f>
                      <m:r>
                        <a:rPr lang="it-IT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2,02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𝐺𝑊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30</m:t>
                          </m:r>
                          <m:f>
                            <m:fPr>
                              <m:type m:val="skw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den>
                      </m:f>
                      <m:r>
                        <a:rPr lang="it-IT" b="0" i="1">
                          <a:latin typeface="Cambria Math" panose="02040503050406030204" pitchFamily="18" charset="0"/>
                        </a:rPr>
                        <m:t>=66,6 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it-IT" b="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b="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Siccome l’area necessaria per costruire una centrale è doppia, allora serviranno 135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Il criterio di selezione consiste nel prendere il report </a:t>
                </a:r>
                <a:r>
                  <a:rPr lang="it-IT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ERSAT</a:t>
                </a:r>
                <a:r>
                  <a:rPr lang="it-IT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⁴</a:t>
                </a: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⁾, in cui viene affermato che il 51% del territorio regionale è ad elevato rischio desertificazione, e selezionare il 5% dell’area di un comune ad alto rischio desertificazione come area utile per una centrale. Attraverso i dati di </a:t>
                </a:r>
                <a:r>
                  <a:rPr lang="it-IT" i="1" dirty="0" err="1">
                    <a:latin typeface="Cambria" panose="02040503050406030204" pitchFamily="18" charset="0"/>
                    <a:ea typeface="Cambria" panose="02040503050406030204" pitchFamily="18" charset="0"/>
                  </a:rPr>
                  <a:t>statisticheitalia</a:t>
                </a:r>
                <a:r>
                  <a:rPr lang="it-IT" i="1" dirty="0">
                    <a:latin typeface="Cambria" panose="02040503050406030204" pitchFamily="18" charset="0"/>
                    <a:ea typeface="Cambria" panose="02040503050406030204" pitchFamily="18" charset="0"/>
                  </a:rPr>
                  <a:t>⁵⁾</a:t>
                </a: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possiamo scoprire la composizione del territorio selezionando aree in pianura o al limite con colline non impervie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E64091B-A786-4877-B7D6-1885143568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43158" y="1702191"/>
                <a:ext cx="5950634" cy="4395442"/>
              </a:xfrm>
              <a:blipFill>
                <a:blip r:embed="rId2"/>
                <a:stretch>
                  <a:fillRect l="-820" t="-1387" r="-6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1" descr="Primo piano di un pannello solare">
            <a:extLst>
              <a:ext uri="{FF2B5EF4-FFF2-40B4-BE49-F238E27FC236}">
                <a16:creationId xmlns:a16="http://schemas.microsoft.com/office/drawing/2014/main" id="{1F31CC9E-682E-49F9-87FB-C237AB876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45" r="23744" b="-2"/>
          <a:stretch/>
        </p:blipFill>
        <p:spPr>
          <a:xfrm>
            <a:off x="21" y="-1"/>
            <a:ext cx="4473506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7702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 descr="Immagine che contiene mappa&#10;&#10;Descrizione generata automaticamente">
            <a:extLst>
              <a:ext uri="{FF2B5EF4-FFF2-40B4-BE49-F238E27FC236}">
                <a16:creationId xmlns:a16="http://schemas.microsoft.com/office/drawing/2014/main" id="{0E1BA213-8E5D-4144-B550-8939CAE11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050" y="458398"/>
            <a:ext cx="5224543" cy="2690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A58CB877-ABA7-4ED7-8098-8194B4BE72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16407" y="458398"/>
                <a:ext cx="5051935" cy="3880773"/>
              </a:xfrm>
            </p:spPr>
            <p:txBody>
              <a:bodyPr>
                <a:normAutofit/>
              </a:bodyPr>
              <a:lstStyle/>
              <a:p>
                <a:r>
                  <a:rPr lang="en-US">
                    <a:latin typeface="Cambria" panose="02040503050406030204" pitchFamily="18" charset="0"/>
                    <a:ea typeface="Cambria" panose="02040503050406030204" pitchFamily="18" charset="0"/>
                  </a:rPr>
                  <a:t>Es: Alghero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𝐴𝑙𝑔h𝑒𝑟𝑜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=0,05∗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𝐴𝑙𝑔h𝑒𝑟𝑜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=0,05∗225,4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=11,3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𝑘𝑚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𝑐𝑒𝑙𝑙𝑎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𝑠𝑢𝑝</m:t>
                            </m:r>
                          </m:sub>
                        </m:sSub>
                      </m:den>
                    </m:f>
                    <m:r>
                      <a:rPr lang="it-IT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it-IT" i="1">
                            <a:latin typeface="Cambria Math" panose="02040503050406030204" pitchFamily="18" charset="0"/>
                          </a:rPr>
                          <m:t>𝐴𝑙𝑔h𝑒𝑟𝑜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it-IT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11,3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𝑘𝑚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30</m:t>
                      </m:r>
                      <m:f>
                        <m:fPr>
                          <m:type m:val="skw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𝑊</m:t>
                          </m:r>
                        </m:num>
                        <m:den>
                          <m:sSup>
                            <m:sSup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=169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𝑀𝑊</m:t>
                      </m:r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24" name="Content Placeholder 23">
                <a:extLst>
                  <a:ext uri="{FF2B5EF4-FFF2-40B4-BE49-F238E27FC236}">
                    <a16:creationId xmlns:a16="http://schemas.microsoft.com/office/drawing/2014/main" id="{A58CB877-ABA7-4ED7-8098-8194B4BE7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407" y="458398"/>
                <a:ext cx="5051935" cy="3880773"/>
              </a:xfrm>
              <a:blipFill>
                <a:blip r:embed="rId3"/>
                <a:stretch>
                  <a:fillRect l="-362" t="-9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65AD52EB-86AE-486A-A230-3781638F3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28" y="3149038"/>
            <a:ext cx="3631914" cy="32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12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B58F2FC-1077-4ACC-93AD-250DF5ED95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7334" y="661183"/>
                <a:ext cx="8596668" cy="5380180"/>
              </a:xfrm>
            </p:spPr>
            <p:txBody>
              <a:bodyPr>
                <a:normAutofit/>
              </a:bodyPr>
              <a:lstStyle/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Alghero: 16% dell’area presenta rischio elevato, criticità C3</a:t>
                </a:r>
              </a:p>
              <a:p>
                <a:pPr marL="0" indent="0" algn="ctr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Olmedo: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=1,65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=24,7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Capo Pecora - Guspini: 19,4% dell’area presenta rischio elevato, criticità C3</a:t>
                </a: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Sanluri: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4,12 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=63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Villacidro: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9,18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=137,7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Serramanna: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=4,1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=63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Decimoputzu: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2,24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=33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Villanovaforru: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0,55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=8,2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San Gavino Monreale: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=4,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37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=63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Musei: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=16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Villaspeciosa: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1,35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=20,25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San Giovanni Suergiu: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3,5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=53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Tratalias: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𝑢𝑡</m:t>
                        </m:r>
                        <m:r>
                          <a:rPr lang="it-IT" i="1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</m:sub>
                    </m:sSub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smtClea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1,55</m:t>
                    </m:r>
                    <m:r>
                      <a:rPr lang="it-IT" i="1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𝑘</m:t>
                    </m:r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it-IT" dirty="0">
                    <a:latin typeface="Cambria" panose="02040503050406030204" pitchFamily="18" charset="0"/>
                    <a:ea typeface="Cambria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𝑃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=23 </m:t>
                    </m:r>
                    <m:r>
                      <a:rPr lang="it-IT" i="1" dirty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𝑀𝑊</m:t>
                    </m:r>
                  </m:oMath>
                </a14:m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endParaRPr lang="it-IT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3B58F2FC-1077-4ACC-93AD-250DF5ED95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661183"/>
                <a:ext cx="8596668" cy="5380180"/>
              </a:xfrm>
              <a:blipFill>
                <a:blip r:embed="rId2"/>
                <a:stretch>
                  <a:fillRect l="-567" t="-6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48557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914</TotalTime>
  <Words>3849</Words>
  <Application>Microsoft Office PowerPoint</Application>
  <PresentationFormat>Widescreen</PresentationFormat>
  <Paragraphs>468</Paragraphs>
  <Slides>40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9" baseType="lpstr">
      <vt:lpstr>Arial</vt:lpstr>
      <vt:lpstr>Calibri</vt:lpstr>
      <vt:lpstr>Cambria</vt:lpstr>
      <vt:lpstr>Cambria Math</vt:lpstr>
      <vt:lpstr>Courier New</vt:lpstr>
      <vt:lpstr>Trebuchet MS</vt:lpstr>
      <vt:lpstr>Wingdings</vt:lpstr>
      <vt:lpstr>Wingdings 3</vt:lpstr>
      <vt:lpstr>Sfaccettatura</vt:lpstr>
      <vt:lpstr>PROVA FINALE-SARDEGNA SOSTENIBILE</vt:lpstr>
      <vt:lpstr>INTRODUZIONE</vt:lpstr>
      <vt:lpstr>CONVERSIONE AL SOSTENIBILE</vt:lpstr>
      <vt:lpstr>Presentazione standard di PowerPoint</vt:lpstr>
      <vt:lpstr>CENTRALI ED ENERGIA</vt:lpstr>
      <vt:lpstr>Presentazione standard di PowerPoint</vt:lpstr>
      <vt:lpstr>AREA NECESSARIA MANCANTE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PROGETTI ABORTITI</vt:lpstr>
      <vt:lpstr>Presentazione standard di PowerPoint</vt:lpstr>
      <vt:lpstr>COSTI </vt:lpstr>
      <vt:lpstr>Presentazione standard di PowerPoint</vt:lpstr>
      <vt:lpstr>SVILUPPI FUTURI</vt:lpstr>
      <vt:lpstr>CONCLUSIONI</vt:lpstr>
      <vt:lpstr>Presentazione standard di PowerPoint</vt:lpstr>
      <vt:lpstr>DOMANDA DI MOBILITA’ SU GOMMA (stimata per il 2020)</vt:lpstr>
      <vt:lpstr>DOMANDA MOBILITA’ SU GOMMA  2020-2040</vt:lpstr>
      <vt:lpstr>Presentazione standard di PowerPoint</vt:lpstr>
      <vt:lpstr>CONSUMO TRASPORTI A GASOLIO E BENZINA</vt:lpstr>
      <vt:lpstr>VANTAGGI E SVANTAGGI ELETTRIFICAZIONE TRASPORTI</vt:lpstr>
      <vt:lpstr>Elettrificazione del settore trasporti</vt:lpstr>
      <vt:lpstr>Elettrificazione parco autobus</vt:lpstr>
      <vt:lpstr>Presentazione standard di PowerPoint</vt:lpstr>
      <vt:lpstr>Stima guadagno energetico</vt:lpstr>
      <vt:lpstr>ELETTRIFICAZIONE FERROVIARIA</vt:lpstr>
      <vt:lpstr>Presentazione standard di PowerPoint</vt:lpstr>
      <vt:lpstr>Presentazione standard di PowerPoint</vt:lpstr>
      <vt:lpstr>Progetti e incentivi</vt:lpstr>
      <vt:lpstr>Presentazione standard di PowerPoint</vt:lpstr>
      <vt:lpstr>SVILUPPI FUTURI</vt:lpstr>
      <vt:lpstr>CONCLUSIONI</vt:lpstr>
      <vt:lpstr>     Grazie per l’attenzione !!</vt:lpstr>
      <vt:lpstr>Appendice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PROVA FINALE-SARDEGNA SOSTENIBILE</dc:title>
  <dc:creator>MATTEO RAFFAELE VACCA</dc:creator>
  <cp:lastModifiedBy>Famiglia Cau-Demelas</cp:lastModifiedBy>
  <cp:revision>110</cp:revision>
  <dcterms:created xsi:type="dcterms:W3CDTF">2021-06-07T13:07:23Z</dcterms:created>
  <dcterms:modified xsi:type="dcterms:W3CDTF">2021-07-02T10:46:27Z</dcterms:modified>
</cp:coreProperties>
</file>